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</p:sldMasterIdLst>
  <p:notesMasterIdLst>
    <p:notesMasterId r:id="rId37"/>
  </p:notesMasterIdLst>
  <p:handoutMasterIdLst>
    <p:handoutMasterId r:id="rId38"/>
  </p:handoutMasterIdLst>
  <p:sldIdLst>
    <p:sldId id="268" r:id="rId2"/>
    <p:sldId id="269" r:id="rId3"/>
    <p:sldId id="270" r:id="rId4"/>
    <p:sldId id="271" r:id="rId5"/>
    <p:sldId id="272" r:id="rId6"/>
    <p:sldId id="273" r:id="rId7"/>
    <p:sldId id="275" r:id="rId8"/>
    <p:sldId id="276" r:id="rId9"/>
    <p:sldId id="277" r:id="rId10"/>
    <p:sldId id="278" r:id="rId11"/>
    <p:sldId id="300" r:id="rId12"/>
    <p:sldId id="279" r:id="rId13"/>
    <p:sldId id="280" r:id="rId14"/>
    <p:sldId id="281" r:id="rId15"/>
    <p:sldId id="282" r:id="rId16"/>
    <p:sldId id="284" r:id="rId17"/>
    <p:sldId id="286" r:id="rId18"/>
    <p:sldId id="285" r:id="rId19"/>
    <p:sldId id="283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1" r:id="rId33"/>
    <p:sldId id="302" r:id="rId34"/>
    <p:sldId id="303" r:id="rId35"/>
    <p:sldId id="304" r:id="rId3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959">
          <p15:clr>
            <a:srgbClr val="A4A3A4"/>
          </p15:clr>
        </p15:guide>
        <p15:guide id="5" pos="67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2E2C0A-E4BF-4C2F-9C80-184201C98CB1}" v="187" dt="2024-10-18T22:34:01.805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>
      <p:cViewPr varScale="1">
        <p:scale>
          <a:sx n="81" d="100"/>
          <a:sy n="81" d="100"/>
        </p:scale>
        <p:origin x="706" y="58"/>
      </p:cViewPr>
      <p:guideLst>
        <p:guide orient="horz" pos="2160"/>
        <p:guide orient="horz" pos="384"/>
        <p:guide orient="horz" pos="3792"/>
        <p:guide pos="959"/>
        <p:guide pos="671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74EB7-856E-45FD-83F0-5F7C6F3E4372}" type="datetimeFigureOut">
              <a:rPr lang="en-US"/>
              <a:t>11/22/2024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86E15-F82A-4596-A46C-375C6D3981E1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308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15:09:59.09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723.94092"/>
      <inkml:brushProperty name="anchorY" value="-2120.7771"/>
      <inkml:brushProperty name="scaleFactor" value="0.5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15:10:11.73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739.94092"/>
      <inkml:brushProperty name="anchorY" value="-3136.7771"/>
      <inkml:brushProperty name="scaleFactor" value="0.5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15:10:33.86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649.06006"/>
      <inkml:brushProperty name="anchorY" value="-15958.00977"/>
      <inkml:brushProperty name="scaleFactor" value="0.5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15:10:43.47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613.01758"/>
      <inkml:brushProperty name="anchorY" value="-20034.34961"/>
      <inkml:brushProperty name="scaleFactor" value="0.5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15:10:54.83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421.35156"/>
      <inkml:brushProperty name="anchorY" value="-24440.32617"/>
      <inkml:brushProperty name="scaleFactor" value="0.5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15:10:57.1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4845.80957"/>
      <inkml:brushProperty name="anchorY" value="-27816.01367"/>
      <inkml:brushProperty name="scaleFactor" value="0.5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0E40-8125-41F8-BB6C-139D8D531A4F}" type="datetimeFigureOut">
              <a:rPr lang="en-US"/>
              <a:t>11/22/2024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05DB2-FD3E-441D-8B7E-7AE83ECE27B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4720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HCM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276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217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2846D-28C9-50FF-43D5-1D3EA8540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CA7FED-87E9-17ED-D9B1-84E57354E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552564-E077-739A-D4F4-E24A33A18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HCM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8EBE6-82FE-CB7C-CF5D-111554025A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46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60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4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30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74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89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15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02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44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block"/>
          <p:cNvSpPr/>
          <p:nvPr/>
        </p:nvSpPr>
        <p:spPr bwMode="invGray">
          <a:xfrm>
            <a:off x="1141413" y="1600200"/>
            <a:ext cx="11047412" cy="3276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grpSp>
        <p:nvGrpSpPr>
          <p:cNvPr id="7" name="top graphic"/>
          <p:cNvGrpSpPr/>
          <p:nvPr/>
        </p:nvGrpSpPr>
        <p:grpSpPr>
          <a:xfrm>
            <a:off x="1279" y="0"/>
            <a:ext cx="12188952" cy="429768"/>
            <a:chOff x="1279" y="0"/>
            <a:chExt cx="12188952" cy="429768"/>
          </a:xfrm>
        </p:grpSpPr>
        <p:sp>
          <p:nvSpPr>
            <p:cNvPr id="8" name="Rectangle 7"/>
            <p:cNvSpPr/>
            <p:nvPr/>
          </p:nvSpPr>
          <p:spPr>
            <a:xfrm>
              <a:off x="1279" y="0"/>
              <a:ext cx="12188952" cy="228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228600"/>
              <a:ext cx="12188952" cy="20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79" y="306324"/>
              <a:ext cx="12188952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grpSp>
        <p:nvGrpSpPr>
          <p:cNvPr id="23" name="bottom graphic"/>
          <p:cNvGrpSpPr/>
          <p:nvPr/>
        </p:nvGrpSpPr>
        <p:grpSpPr>
          <a:xfrm>
            <a:off x="0" y="6080760"/>
            <a:ext cx="12190231" cy="777240"/>
            <a:chOff x="0" y="6080760"/>
            <a:chExt cx="12190231" cy="777240"/>
          </a:xfrm>
        </p:grpSpPr>
        <p:sp>
          <p:nvSpPr>
            <p:cNvPr id="13" name="Rectangle 12"/>
            <p:cNvSpPr/>
            <p:nvPr/>
          </p:nvSpPr>
          <p:spPr>
            <a:xfrm>
              <a:off x="0" y="6217920"/>
              <a:ext cx="12188825" cy="640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79" y="60807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279" y="6172200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invGray">
          <a:xfrm>
            <a:off x="1522414" y="1905000"/>
            <a:ext cx="9143998" cy="2667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598" cy="8382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9B7F-4872-46BA-8B78-81683C3A569F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6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5B173-F7E4-4207-BE99-FF8CF4036D52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9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94507" y="609600"/>
            <a:ext cx="1143001" cy="54102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09600"/>
            <a:ext cx="7696198" cy="5410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7DFBD-2484-44B7-AC91-D6AA5A57A61E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1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E94F1-DCD0-4EE4-A5BE-5783D93633B9}" type="datetime1">
              <a:rPr lang="en-US" smtClean="0"/>
              <a:t>11/22/2024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6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BB16E-F1A9-4426-A486-8B7CA0EB6BF9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59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598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06C47D-A6B8-4B22-B06E-DE7C24B14E7F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10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49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0BFA-4E51-4F20-A14F-A81C8617381D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5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4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4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58C1-E251-46F9-94D9-3644A3E22877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70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D03BD-F74A-403B-A665-1716DC098DED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1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bottom graphic"/>
          <p:cNvGrpSpPr/>
          <p:nvPr userDrawn="1"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99D47-61B3-4AD6-948B-058933AFAF4D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3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1930" y="1293495"/>
            <a:ext cx="5577840" cy="40233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69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2351F-09EC-4C48-89A0-B3F473B211F9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13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400490" y="1202055"/>
            <a:ext cx="5760720" cy="4206240"/>
          </a:xfrm>
          <a:solidFill>
            <a:schemeClr val="bg1">
              <a:lumMod val="95000"/>
            </a:schemeClr>
          </a:solidFill>
        </p:spPr>
        <p:txBody>
          <a:bodyPr tIns="914400">
            <a:normAutofit/>
          </a:bodyPr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71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E47CA-CAD8-49D2-81BB-AFF96996EF7D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6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bottom graphic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grpSp>
        <p:nvGrpSpPr>
          <p:cNvPr id="10" name="top graphic"/>
          <p:cNvGrpSpPr/>
          <p:nvPr/>
        </p:nvGrpSpPr>
        <p:grpSpPr>
          <a:xfrm>
            <a:off x="1279" y="0"/>
            <a:ext cx="12188952" cy="320040"/>
            <a:chOff x="1279" y="0"/>
            <a:chExt cx="12188952" cy="320040"/>
          </a:xfrm>
        </p:grpSpPr>
        <p:sp>
          <p:nvSpPr>
            <p:cNvPr id="11" name="Rectangle 10"/>
            <p:cNvSpPr/>
            <p:nvPr/>
          </p:nvSpPr>
          <p:spPr>
            <a:xfrm>
              <a:off x="1279" y="0"/>
              <a:ext cx="12188952" cy="1702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79" y="170234"/>
              <a:ext cx="12188952" cy="1498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9" y="231421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76" y="1905000"/>
            <a:ext cx="9143538" cy="369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1507498" y="6516865"/>
            <a:ext cx="606214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7994363" y="6516865"/>
            <a:ext cx="132762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BD8303D3-827F-4396-8B1A-2929F1F63353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9730094" y="6516865"/>
            <a:ext cx="93631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68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1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100000"/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8" Type="http://schemas.openxmlformats.org/officeDocument/2006/relationships/image" Target="../media/image30.png"/><Relationship Id="rId12" Type="http://schemas.openxmlformats.org/officeDocument/2006/relationships/customXml" Target="../ink/ink4.xml"/><Relationship Id="rId33" Type="http://schemas.openxmlformats.org/officeDocument/2006/relationships/image" Target="../media/image25.png"/><Relationship Id="rId2" Type="http://schemas.openxmlformats.org/officeDocument/2006/relationships/customXml" Target="../ink/ink1.xml"/><Relationship Id="rId16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7.png"/><Relationship Id="rId32" Type="http://schemas.openxmlformats.org/officeDocument/2006/relationships/image" Target="../media/image37.png"/><Relationship Id="rId5" Type="http://schemas.openxmlformats.org/officeDocument/2006/relationships/customXml" Target="../ink/ink2.xml"/><Relationship Id="rId15" Type="http://schemas.openxmlformats.org/officeDocument/2006/relationships/image" Target="../media/image29.png"/><Relationship Id="rId19" Type="http://schemas.openxmlformats.org/officeDocument/2006/relationships/customXml" Target="../ink/ink6.xml"/><Relationship Id="rId4" Type="http://schemas.openxmlformats.org/officeDocument/2006/relationships/image" Target="../media/image240.png"/><Relationship Id="rId9" Type="http://schemas.openxmlformats.org/officeDocument/2006/relationships/customXml" Target="../ink/ink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</p:spPr>
        <p:txBody>
          <a:bodyPr anchor="b">
            <a:normAutofit/>
          </a:bodyPr>
          <a:lstStyle/>
          <a:p>
            <a:r>
              <a:rPr lang="en-US" b="1" dirty="0"/>
              <a:t>Oracle HCM </a:t>
            </a:r>
            <a:r>
              <a:rPr lang="en-US" u="sng" dirty="0"/>
              <a:t>NEXT05 _ CAI1_ERP3_M1e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4999"/>
            <a:ext cx="4435564" cy="4088921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 i="0" u="sng" strike="noStrike" baseline="0" dirty="0">
                <a:latin typeface="Calibri-Bold"/>
              </a:rPr>
              <a:t>Project 2: Oracle HCM Enterprise Structure Setup and Management</a:t>
            </a:r>
            <a:r>
              <a:rPr lang="en-US" u="sng" dirty="0"/>
              <a:t>|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Group 1 </a:t>
            </a:r>
          </a:p>
          <a:p>
            <a:r>
              <a:rPr lang="en-US" dirty="0"/>
              <a:t>Nesma Nour Elden </a:t>
            </a:r>
          </a:p>
          <a:p>
            <a:r>
              <a:rPr lang="en-US" dirty="0"/>
              <a:t>Aya Elsayed </a:t>
            </a:r>
          </a:p>
          <a:p>
            <a:r>
              <a:rPr lang="en-US" dirty="0"/>
              <a:t>Samer </a:t>
            </a:r>
            <a:r>
              <a:rPr lang="en-US"/>
              <a:t>Morsy</a:t>
            </a:r>
            <a:endParaRPr lang="en-US" dirty="0"/>
          </a:p>
          <a:p>
            <a:r>
              <a:rPr lang="en-US" dirty="0"/>
              <a:t>Rowan Mohamed</a:t>
            </a:r>
          </a:p>
          <a:p>
            <a:r>
              <a:rPr lang="en-US" dirty="0"/>
              <a:t>Somia Afifi </a:t>
            </a:r>
          </a:p>
          <a:p>
            <a:r>
              <a:rPr lang="en-US" dirty="0"/>
              <a:t>Alaa</a:t>
            </a:r>
            <a:r>
              <a:rPr lang="ar-EG" dirty="0"/>
              <a:t> </a:t>
            </a:r>
            <a:r>
              <a:rPr lang="en-US" dirty="0"/>
              <a:t>Allah Ayman</a:t>
            </a:r>
          </a:p>
        </p:txBody>
      </p:sp>
      <p:pic>
        <p:nvPicPr>
          <p:cNvPr id="5" name="Picture 4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39E505BE-A267-1100-C73C-BBF07F1F9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849" y="2514600"/>
            <a:ext cx="4972358" cy="2590102"/>
          </a:xfrm>
          <a:prstGeom prst="rect">
            <a:avLst/>
          </a:prstGeom>
          <a:noFill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C7CE4-4B28-55E0-0155-237A90BA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8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33199" y="-76200"/>
            <a:ext cx="9143538" cy="1066800"/>
          </a:xfrm>
        </p:spPr>
        <p:txBody>
          <a:bodyPr/>
          <a:lstStyle/>
          <a:p>
            <a:r>
              <a:rPr lang="en-US" b="1" dirty="0"/>
              <a:t>Enterprise Structure Setup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72AC7-934F-35F5-8CC4-9216661B5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F0C009-ABB6-3C66-3672-482411BB61F5}"/>
              </a:ext>
            </a:extLst>
          </p:cNvPr>
          <p:cNvSpPr txBox="1"/>
          <p:nvPr/>
        </p:nvSpPr>
        <p:spPr>
          <a:xfrm>
            <a:off x="1" y="990600"/>
            <a:ext cx="291553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People Group Flex Filed</a:t>
            </a:r>
          </a:p>
        </p:txBody>
      </p:sp>
      <p:pic>
        <p:nvPicPr>
          <p:cNvPr id="8" name="Picture 7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16428151-6D93-AEF1-4967-DDB2B720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1" r="50265" b="38886"/>
          <a:stretch/>
        </p:blipFill>
        <p:spPr>
          <a:xfrm>
            <a:off x="6121294" y="304800"/>
            <a:ext cx="6062146" cy="3962400"/>
          </a:xfrm>
          <a:prstGeom prst="rect">
            <a:avLst/>
          </a:prstGeom>
        </p:spPr>
      </p:pic>
      <p:pic>
        <p:nvPicPr>
          <p:cNvPr id="10" name="Picture 9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73B2B281-202B-15B5-112E-79B7A39643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58" r="48749" b="38886"/>
          <a:stretch/>
        </p:blipFill>
        <p:spPr>
          <a:xfrm>
            <a:off x="6053503" y="3733800"/>
            <a:ext cx="6113671" cy="2590800"/>
          </a:xfrm>
          <a:prstGeom prst="rect">
            <a:avLst/>
          </a:prstGeom>
        </p:spPr>
      </p:pic>
      <p:pic>
        <p:nvPicPr>
          <p:cNvPr id="12" name="Picture 11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21CEFA3B-FFF7-8F65-BD0A-C338E9A724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21" r="48749" b="37774"/>
          <a:stretch/>
        </p:blipFill>
        <p:spPr>
          <a:xfrm>
            <a:off x="0" y="1375005"/>
            <a:ext cx="6113671" cy="494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4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7CAE-B8DF-7AE2-68F3-4CC033C09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99" y="-189411"/>
            <a:ext cx="9143538" cy="1066800"/>
          </a:xfrm>
        </p:spPr>
        <p:txBody>
          <a:bodyPr/>
          <a:lstStyle/>
          <a:p>
            <a:r>
              <a:rPr lang="en-US" b="1" dirty="0"/>
              <a:t>Enterprise Structure Setup</a:t>
            </a:r>
            <a:endParaRPr lang="en-US" dirty="0"/>
          </a:p>
        </p:txBody>
      </p:sp>
      <p:pic>
        <p:nvPicPr>
          <p:cNvPr id="8" name="Content Placeholder 7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6C809194-FEA3-1C00-C0B8-DC24B239C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2" r="54637" b="34049"/>
          <a:stretch/>
        </p:blipFill>
        <p:spPr>
          <a:xfrm>
            <a:off x="7200235" y="304800"/>
            <a:ext cx="4988589" cy="60198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8793C-1779-8803-6395-BA5676264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88971-46AD-4602-C275-53C3332D6560}"/>
              </a:ext>
            </a:extLst>
          </p:cNvPr>
          <p:cNvSpPr txBox="1"/>
          <p:nvPr/>
        </p:nvSpPr>
        <p:spPr>
          <a:xfrm>
            <a:off x="0" y="1285992"/>
            <a:ext cx="3579811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Competence Flex Filed</a:t>
            </a:r>
          </a:p>
        </p:txBody>
      </p:sp>
      <p:pic>
        <p:nvPicPr>
          <p:cNvPr id="10" name="Picture 9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899E2572-BFDA-733D-F453-E7BD3F4410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2" r="50265" b="34440"/>
          <a:stretch/>
        </p:blipFill>
        <p:spPr>
          <a:xfrm>
            <a:off x="-38567" y="1899154"/>
            <a:ext cx="7236756" cy="43738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2B267A-9D97-5BDE-1D1B-7527365AE60A}"/>
              </a:ext>
            </a:extLst>
          </p:cNvPr>
          <p:cNvSpPr txBox="1"/>
          <p:nvPr/>
        </p:nvSpPr>
        <p:spPr>
          <a:xfrm>
            <a:off x="7999412" y="4006334"/>
            <a:ext cx="3048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74369-A316-1666-B280-E2FC914B5290}"/>
              </a:ext>
            </a:extLst>
          </p:cNvPr>
          <p:cNvSpPr txBox="1"/>
          <p:nvPr/>
        </p:nvSpPr>
        <p:spPr>
          <a:xfrm>
            <a:off x="5408612" y="3549134"/>
            <a:ext cx="3810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8677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13C1-8750-F563-57EB-C134BBF94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595" y="-76200"/>
            <a:ext cx="9143538" cy="1066800"/>
          </a:xfrm>
        </p:spPr>
        <p:txBody>
          <a:bodyPr/>
          <a:lstStyle/>
          <a:p>
            <a:r>
              <a:rPr lang="en-US" b="1" dirty="0"/>
              <a:t>Enterprise Structure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9C30B-88F9-2AA7-9633-C11005528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2" y="1066800"/>
            <a:ext cx="3428536" cy="3429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Creating Divisions, Departments, and sections of the company </a:t>
            </a:r>
          </a:p>
          <a:p>
            <a:r>
              <a:rPr lang="en-US" dirty="0"/>
              <a:t>Global HRMS Manager </a:t>
            </a:r>
          </a:p>
          <a:p>
            <a:r>
              <a:rPr lang="en-US" dirty="0"/>
              <a:t>Work Structure </a:t>
            </a:r>
          </a:p>
          <a:p>
            <a:r>
              <a:rPr lang="en-US" dirty="0"/>
              <a:t>Organization </a:t>
            </a:r>
          </a:p>
          <a:p>
            <a:r>
              <a:rPr lang="en-US" dirty="0"/>
              <a:t>Description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New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13606-DE5F-06F9-EE58-0E605E25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35CC6F6E-8208-51ED-8FED-A66532DCB3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21" r="53751" b="44443"/>
          <a:stretch/>
        </p:blipFill>
        <p:spPr>
          <a:xfrm>
            <a:off x="6551613" y="304800"/>
            <a:ext cx="5637212" cy="3581401"/>
          </a:xfrm>
          <a:prstGeom prst="rect">
            <a:avLst/>
          </a:prstGeom>
        </p:spPr>
      </p:pic>
      <p:pic>
        <p:nvPicPr>
          <p:cNvPr id="9" name="Picture 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7F189A6-6884-F3B6-3E41-283825CD70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0" t="3529" r="60078" b="13117"/>
          <a:stretch/>
        </p:blipFill>
        <p:spPr>
          <a:xfrm>
            <a:off x="3526251" y="1600199"/>
            <a:ext cx="3284440" cy="4748687"/>
          </a:xfrm>
          <a:prstGeom prst="rect">
            <a:avLst/>
          </a:prstGeom>
        </p:spPr>
      </p:pic>
      <p:pic>
        <p:nvPicPr>
          <p:cNvPr id="13" name="Picture 1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C2C4D837-79AC-743A-43A8-3391A0C4D1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33" r="53751" b="44431"/>
          <a:stretch/>
        </p:blipFill>
        <p:spPr>
          <a:xfrm>
            <a:off x="6551611" y="3626287"/>
            <a:ext cx="5637213" cy="272259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F41A4A-867D-3C01-8A80-BC86485AE214}"/>
              </a:ext>
            </a:extLst>
          </p:cNvPr>
          <p:cNvCxnSpPr/>
          <p:nvPr/>
        </p:nvCxnSpPr>
        <p:spPr>
          <a:xfrm>
            <a:off x="9370218" y="912562"/>
            <a:ext cx="914400" cy="15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6CB8DA-6903-6C9E-2AD4-784E51D0F6C6}"/>
              </a:ext>
            </a:extLst>
          </p:cNvPr>
          <p:cNvCxnSpPr/>
          <p:nvPr/>
        </p:nvCxnSpPr>
        <p:spPr>
          <a:xfrm>
            <a:off x="6855949" y="1371600"/>
            <a:ext cx="914400" cy="15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7B26A1-5D3F-59DB-B137-52FB381C53CE}"/>
              </a:ext>
            </a:extLst>
          </p:cNvPr>
          <p:cNvCxnSpPr/>
          <p:nvPr/>
        </p:nvCxnSpPr>
        <p:spPr>
          <a:xfrm>
            <a:off x="7161212" y="914400"/>
            <a:ext cx="914400" cy="15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987373-C2DC-9E0D-0630-24E69C18E509}"/>
              </a:ext>
            </a:extLst>
          </p:cNvPr>
          <p:cNvCxnSpPr/>
          <p:nvPr/>
        </p:nvCxnSpPr>
        <p:spPr>
          <a:xfrm>
            <a:off x="2970212" y="3276600"/>
            <a:ext cx="914400" cy="15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721E9E-521B-2BE5-ED1D-67ADF307AA34}"/>
              </a:ext>
            </a:extLst>
          </p:cNvPr>
          <p:cNvCxnSpPr>
            <a:cxnSpLocks/>
          </p:cNvCxnSpPr>
          <p:nvPr/>
        </p:nvCxnSpPr>
        <p:spPr>
          <a:xfrm>
            <a:off x="6399212" y="5486400"/>
            <a:ext cx="762000" cy="15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12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DE54C-3E03-8A2A-8ADB-EF73AB58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99" y="-228600"/>
            <a:ext cx="9143538" cy="1066800"/>
          </a:xfrm>
        </p:spPr>
        <p:txBody>
          <a:bodyPr/>
          <a:lstStyle/>
          <a:p>
            <a:r>
              <a:rPr lang="en-US" b="1" dirty="0"/>
              <a:t>Enterprise Structure Setup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23299-EC60-8B8A-DC19-AAF4486D2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14C550-CDC9-6A81-7D79-34E09285F351}"/>
              </a:ext>
            </a:extLst>
          </p:cNvPr>
          <p:cNvSpPr txBox="1"/>
          <p:nvPr/>
        </p:nvSpPr>
        <p:spPr>
          <a:xfrm>
            <a:off x="105730" y="1585436"/>
            <a:ext cx="4089112" cy="147732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Global HRMS Manager </a:t>
            </a:r>
          </a:p>
          <a:p>
            <a:r>
              <a:rPr lang="en-US" dirty="0"/>
              <a:t>Work Structure </a:t>
            </a:r>
          </a:p>
          <a:p>
            <a:r>
              <a:rPr lang="en-US" dirty="0"/>
              <a:t>Organization </a:t>
            </a:r>
          </a:p>
          <a:p>
            <a:r>
              <a:rPr lang="en-US" dirty="0"/>
              <a:t>Hierarchy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New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F6A8364-4C3B-7CF8-213B-364EC9F89675}"/>
                  </a:ext>
                </a:extLst>
              </p14:cNvPr>
              <p14:cNvContentPartPr/>
              <p14:nvPr/>
            </p14:nvContentPartPr>
            <p14:xfrm>
              <a:off x="1994091" y="2185200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F6A8364-4C3B-7CF8-213B-364EC9F896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5091" y="21765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092D774-E3CB-3DB0-22AB-99358EA24A33}"/>
                  </a:ext>
                </a:extLst>
              </p14:cNvPr>
              <p14:cNvContentPartPr/>
              <p14:nvPr/>
            </p14:nvContentPartPr>
            <p14:xfrm>
              <a:off x="5973531" y="3448440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092D774-E3CB-3DB0-22AB-99358EA24A3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64891" y="34394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59D2391-2D36-A83A-B9BF-C70700D2FF00}"/>
                  </a:ext>
                </a:extLst>
              </p14:cNvPr>
              <p14:cNvContentPartPr/>
              <p14:nvPr/>
            </p14:nvContentPartPr>
            <p14:xfrm>
              <a:off x="8525211" y="1158120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59D2391-2D36-A83A-B9BF-C70700D2FF0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16571" y="11491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0CE1E0E-3B09-531D-963B-CE0126663E08}"/>
                  </a:ext>
                </a:extLst>
              </p14:cNvPr>
              <p14:cNvContentPartPr/>
              <p14:nvPr/>
            </p14:nvContentPartPr>
            <p14:xfrm>
              <a:off x="3753051" y="43200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0CE1E0E-3B09-531D-963B-CE0126663E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4411" y="342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2F88E96-8626-1A1A-45A4-2A9DBC00EE9A}"/>
                  </a:ext>
                </a:extLst>
              </p14:cNvPr>
              <p14:cNvContentPartPr/>
              <p14:nvPr/>
            </p14:nvContentPartPr>
            <p14:xfrm>
              <a:off x="5244524" y="3234980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2F88E96-8626-1A1A-45A4-2A9DBC00EE9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35884" y="32263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051752-D14B-D0B3-F100-8113CDC693C5}"/>
                  </a:ext>
                </a:extLst>
              </p14:cNvPr>
              <p14:cNvContentPartPr/>
              <p14:nvPr/>
            </p14:nvContentPartPr>
            <p14:xfrm>
              <a:off x="3516524" y="833420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051752-D14B-D0B3-F100-8113CDC693C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507884" y="824780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125C9B-5BFF-DEE4-763C-E82A90CE61EC}"/>
              </a:ext>
            </a:extLst>
          </p:cNvPr>
          <p:cNvCxnSpPr/>
          <p:nvPr/>
        </p:nvCxnSpPr>
        <p:spPr>
          <a:xfrm>
            <a:off x="5244524" y="1295400"/>
            <a:ext cx="468888" cy="76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D2A270-AFB6-ED81-9F63-CAA953AF691D}"/>
              </a:ext>
            </a:extLst>
          </p:cNvPr>
          <p:cNvCxnSpPr/>
          <p:nvPr/>
        </p:nvCxnSpPr>
        <p:spPr>
          <a:xfrm>
            <a:off x="6632242" y="2067120"/>
            <a:ext cx="468888" cy="76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5E8D9C-F26F-F6DD-22AE-75A1561DA357}"/>
              </a:ext>
            </a:extLst>
          </p:cNvPr>
          <p:cNvCxnSpPr/>
          <p:nvPr/>
        </p:nvCxnSpPr>
        <p:spPr>
          <a:xfrm>
            <a:off x="5589604" y="3314116"/>
            <a:ext cx="468888" cy="76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C51A3F-9402-76B6-4BA0-30C8DDB05918}"/>
              </a:ext>
            </a:extLst>
          </p:cNvPr>
          <p:cNvCxnSpPr/>
          <p:nvPr/>
        </p:nvCxnSpPr>
        <p:spPr>
          <a:xfrm>
            <a:off x="9963809" y="3657600"/>
            <a:ext cx="468888" cy="76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474989-495C-720E-5F1C-B4295FDDE170}"/>
              </a:ext>
            </a:extLst>
          </p:cNvPr>
          <p:cNvCxnSpPr/>
          <p:nvPr/>
        </p:nvCxnSpPr>
        <p:spPr>
          <a:xfrm>
            <a:off x="10818812" y="4343400"/>
            <a:ext cx="468888" cy="76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15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46403C4F-975A-2F63-C985-63B72D992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3"/>
          <a:srcRect t="3001" r="50541" b="33118"/>
          <a:stretch/>
        </p:blipFill>
        <p:spPr>
          <a:xfrm>
            <a:off x="4494572" y="305160"/>
            <a:ext cx="7694253" cy="6056416"/>
          </a:xfrm>
        </p:spPr>
      </p:pic>
    </p:spTree>
    <p:extLst>
      <p:ext uri="{BB962C8B-B14F-4D97-AF65-F5344CB8AC3E}">
        <p14:creationId xmlns:p14="http://schemas.microsoft.com/office/powerpoint/2010/main" val="51192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68ECE-3F60-A4F6-9C6C-B3BD9B70B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Content Placeholder 10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29960665-EC2D-656A-FBD2-F6B3BE9CC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3" r="50150" b="31987"/>
          <a:stretch/>
        </p:blipFill>
        <p:spPr>
          <a:xfrm>
            <a:off x="35256" y="1828800"/>
            <a:ext cx="5770520" cy="4495800"/>
          </a:xfrm>
        </p:spPr>
      </p:pic>
      <p:pic>
        <p:nvPicPr>
          <p:cNvPr id="13" name="Picture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B976B998-275A-E900-1F41-1915297B92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2" r="50625" b="32217"/>
          <a:stretch/>
        </p:blipFill>
        <p:spPr>
          <a:xfrm>
            <a:off x="5601767" y="1828801"/>
            <a:ext cx="6587057" cy="4495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C5B3A1-3316-E993-A01E-E2617EC2D668}"/>
              </a:ext>
            </a:extLst>
          </p:cNvPr>
          <p:cNvSpPr txBox="1"/>
          <p:nvPr/>
        </p:nvSpPr>
        <p:spPr>
          <a:xfrm>
            <a:off x="2589212" y="666611"/>
            <a:ext cx="7467600" cy="1138773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3200" dirty="0"/>
              <a:t>Human Resources Division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35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C705E-4C80-DF25-8C18-3EE6CB5EE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6FD37-F456-152C-8776-E653D2BEA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5F1FCA-E483-1D1E-C345-93834142A810}"/>
              </a:ext>
            </a:extLst>
          </p:cNvPr>
          <p:cNvSpPr txBox="1"/>
          <p:nvPr/>
        </p:nvSpPr>
        <p:spPr>
          <a:xfrm>
            <a:off x="2296075" y="381000"/>
            <a:ext cx="7467600" cy="1138773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3200" dirty="0"/>
              <a:t>Engineering Support Division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D0839A11-06CE-3A1E-61D0-32BC72AB5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963" r="50826" b="31841"/>
          <a:stretch/>
        </p:blipFill>
        <p:spPr>
          <a:xfrm>
            <a:off x="1305475" y="1371600"/>
            <a:ext cx="9448800" cy="4943960"/>
          </a:xfrm>
        </p:spPr>
      </p:pic>
    </p:spTree>
    <p:extLst>
      <p:ext uri="{BB962C8B-B14F-4D97-AF65-F5344CB8AC3E}">
        <p14:creationId xmlns:p14="http://schemas.microsoft.com/office/powerpoint/2010/main" val="117570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D394D-D9A7-6FDD-AD26-930F89F6B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0E1A4-CDA1-4A26-D7C1-0CF8F8A93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20725-2CA1-3101-B476-1945393A9FC2}"/>
              </a:ext>
            </a:extLst>
          </p:cNvPr>
          <p:cNvSpPr txBox="1"/>
          <p:nvPr/>
        </p:nvSpPr>
        <p:spPr>
          <a:xfrm>
            <a:off x="2296075" y="381000"/>
            <a:ext cx="7467600" cy="1138773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3200" dirty="0"/>
              <a:t>Sales &amp; Marketing Division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47555BF1-D996-0744-66FD-5AC62AA82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3" r="50000" b="31987"/>
          <a:stretch/>
        </p:blipFill>
        <p:spPr>
          <a:xfrm>
            <a:off x="10135" y="1143000"/>
            <a:ext cx="6084277" cy="5159080"/>
          </a:xfrm>
        </p:spPr>
      </p:pic>
      <p:pic>
        <p:nvPicPr>
          <p:cNvPr id="10" name="Picture 9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630B6084-1550-8680-7440-A8E37051FB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2" r="50626" b="32217"/>
          <a:stretch/>
        </p:blipFill>
        <p:spPr>
          <a:xfrm>
            <a:off x="6074402" y="1143000"/>
            <a:ext cx="6114423" cy="51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8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DF6C-EF88-2866-BD4F-117CAB35A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80A81-7DF6-E58B-0B8D-186F08849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9D46F1-6AF4-F3FE-E272-08BD0A79B347}"/>
              </a:ext>
            </a:extLst>
          </p:cNvPr>
          <p:cNvSpPr txBox="1"/>
          <p:nvPr/>
        </p:nvSpPr>
        <p:spPr>
          <a:xfrm>
            <a:off x="2296075" y="381000"/>
            <a:ext cx="7467600" cy="1138773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3200" dirty="0"/>
              <a:t>The Full Diagram of the organization.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Content Placeholder 9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DF581728-227F-6B14-DA7D-7848AE9A9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378" b="7256"/>
          <a:stretch/>
        </p:blipFill>
        <p:spPr>
          <a:xfrm>
            <a:off x="0" y="914400"/>
            <a:ext cx="12188825" cy="5374459"/>
          </a:xfrm>
        </p:spPr>
      </p:pic>
    </p:spTree>
    <p:extLst>
      <p:ext uri="{BB962C8B-B14F-4D97-AF65-F5344CB8AC3E}">
        <p14:creationId xmlns:p14="http://schemas.microsoft.com/office/powerpoint/2010/main" val="186057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2D6E6-6C1D-1CA6-E92C-51B9E3D67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85" y="-670416"/>
            <a:ext cx="9448800" cy="1637106"/>
          </a:xfrm>
        </p:spPr>
        <p:txBody>
          <a:bodyPr/>
          <a:lstStyle/>
          <a:p>
            <a:r>
              <a:rPr lang="en-US" b="1" dirty="0"/>
              <a:t>Job and Position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22D69-74E0-FD0F-41FF-BB7FA2AD9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1" name="Content Placeholder 10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78BFC26E-BDD5-2163-7804-CCD70D1CC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2" r="50842" b="34049"/>
          <a:stretch/>
        </p:blipFill>
        <p:spPr>
          <a:xfrm>
            <a:off x="-8038" y="1140158"/>
            <a:ext cx="4983715" cy="3358484"/>
          </a:xfrm>
        </p:spPr>
      </p:pic>
      <p:pic>
        <p:nvPicPr>
          <p:cNvPr id="13" name="Picture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6249C90B-B628-B50E-4050-68C764C3D5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2" r="50265" b="34440"/>
          <a:stretch/>
        </p:blipFill>
        <p:spPr>
          <a:xfrm>
            <a:off x="7533964" y="284556"/>
            <a:ext cx="4654861" cy="3276600"/>
          </a:xfrm>
          <a:prstGeom prst="rect">
            <a:avLst/>
          </a:prstGeom>
        </p:spPr>
      </p:pic>
      <p:pic>
        <p:nvPicPr>
          <p:cNvPr id="15" name="Picture 1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1A1F5F41-7D4C-239E-2510-3D9AD0F340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22" r="51250" b="34440"/>
          <a:stretch/>
        </p:blipFill>
        <p:spPr>
          <a:xfrm>
            <a:off x="4538570" y="2819400"/>
            <a:ext cx="4983715" cy="3579009"/>
          </a:xfrm>
          <a:prstGeom prst="rect">
            <a:avLst/>
          </a:prstGeom>
        </p:spPr>
      </p:pic>
      <p:pic>
        <p:nvPicPr>
          <p:cNvPr id="17" name="Graphic 16" descr="Badge 1 with solid fill">
            <a:extLst>
              <a:ext uri="{FF2B5EF4-FFF2-40B4-BE49-F238E27FC236}">
                <a16:creationId xmlns:a16="http://schemas.microsoft.com/office/drawing/2014/main" id="{D3819C46-E39C-231A-5EED-A7EE0BC99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212" y="3124200"/>
            <a:ext cx="914400" cy="914400"/>
          </a:xfrm>
          <a:prstGeom prst="rect">
            <a:avLst/>
          </a:prstGeom>
        </p:spPr>
      </p:pic>
      <p:pic>
        <p:nvPicPr>
          <p:cNvPr id="19" name="Graphic 18" descr="Badge outline">
            <a:extLst>
              <a:ext uri="{FF2B5EF4-FFF2-40B4-BE49-F238E27FC236}">
                <a16:creationId xmlns:a16="http://schemas.microsoft.com/office/drawing/2014/main" id="{BB1781A5-83C8-49B2-9EF4-5CE80CDE11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30094" y="1140158"/>
            <a:ext cx="914400" cy="914400"/>
          </a:xfrm>
          <a:prstGeom prst="rect">
            <a:avLst/>
          </a:prstGeom>
        </p:spPr>
      </p:pic>
      <p:pic>
        <p:nvPicPr>
          <p:cNvPr id="21" name="Graphic 20" descr="Badge 3 with solid fill">
            <a:extLst>
              <a:ext uri="{FF2B5EF4-FFF2-40B4-BE49-F238E27FC236}">
                <a16:creationId xmlns:a16="http://schemas.microsoft.com/office/drawing/2014/main" id="{041E4716-0FE4-55B2-B1D9-47978FDF6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75612" y="3999304"/>
            <a:ext cx="609600" cy="609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DCC6E64-D43E-E106-D8D8-CFF70DE5C010}"/>
              </a:ext>
            </a:extLst>
          </p:cNvPr>
          <p:cNvSpPr txBox="1"/>
          <p:nvPr/>
        </p:nvSpPr>
        <p:spPr>
          <a:xfrm>
            <a:off x="303212" y="4630591"/>
            <a:ext cx="3733800" cy="1754326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System Administrator</a:t>
            </a:r>
          </a:p>
          <a:p>
            <a:r>
              <a:rPr lang="en-US" dirty="0"/>
              <a:t>Application </a:t>
            </a:r>
          </a:p>
          <a:p>
            <a:r>
              <a:rPr lang="en-US" dirty="0"/>
              <a:t>Key </a:t>
            </a:r>
          </a:p>
          <a:p>
            <a:r>
              <a:rPr lang="en-US" dirty="0"/>
              <a:t>Flex Field </a:t>
            </a:r>
          </a:p>
          <a:p>
            <a:r>
              <a:rPr lang="en-US" dirty="0"/>
              <a:t>Values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1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21C75-A2D8-5A44-271E-7155C77B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99" y="-76200"/>
            <a:ext cx="9143538" cy="1066800"/>
          </a:xfrm>
        </p:spPr>
        <p:txBody>
          <a:bodyPr/>
          <a:lstStyle/>
          <a:p>
            <a:r>
              <a:rPr lang="en-US" b="1" dirty="0"/>
              <a:t>Job and Position Management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8BDE5-0B5D-4E94-802D-31CAB6A2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1" name="Picture 10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DC5290FC-2C47-30C7-0DDB-B052981768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22" r="50265" b="34440"/>
          <a:stretch/>
        </p:blipFill>
        <p:spPr>
          <a:xfrm>
            <a:off x="-33199" y="1004596"/>
            <a:ext cx="4325281" cy="4237486"/>
          </a:xfrm>
          <a:prstGeom prst="rect">
            <a:avLst/>
          </a:prstGeom>
        </p:spPr>
      </p:pic>
      <p:pic>
        <p:nvPicPr>
          <p:cNvPr id="13" name="Picture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C6FDF426-254E-10B5-01E9-88C966B11A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53" r="50625" b="34109"/>
          <a:stretch/>
        </p:blipFill>
        <p:spPr>
          <a:xfrm>
            <a:off x="4189412" y="2819400"/>
            <a:ext cx="5021996" cy="3433664"/>
          </a:xfrm>
          <a:prstGeom prst="rect">
            <a:avLst/>
          </a:prstGeom>
        </p:spPr>
      </p:pic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03169712-D464-4E26-CFFC-B04EBF2D8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4123" r="51159" b="36109"/>
          <a:stretch/>
        </p:blipFill>
        <p:spPr>
          <a:xfrm>
            <a:off x="7680046" y="381000"/>
            <a:ext cx="4539848" cy="2667000"/>
          </a:xfrm>
        </p:spPr>
      </p:pic>
    </p:spTree>
    <p:extLst>
      <p:ext uri="{BB962C8B-B14F-4D97-AF65-F5344CB8AC3E}">
        <p14:creationId xmlns:p14="http://schemas.microsoft.com/office/powerpoint/2010/main" val="318105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</p:spPr>
        <p:txBody>
          <a:bodyPr anchor="b">
            <a:normAutofit/>
          </a:bodyPr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4999"/>
            <a:ext cx="4435564" cy="4088921"/>
          </a:xfrm>
        </p:spPr>
        <p:txBody>
          <a:bodyPr>
            <a:normAutofit/>
          </a:bodyPr>
          <a:lstStyle/>
          <a:p>
            <a:r>
              <a:rPr lang="en-US" b="0" i="0" u="none" strike="noStrike" baseline="0"/>
              <a:t>To guide the user through the setup and management of the enterprise structure, including creating:</a:t>
            </a:r>
          </a:p>
          <a:p>
            <a:r>
              <a:rPr lang="en-US" b="0" i="0" u="none" strike="noStrike" baseline="0"/>
              <a:t> business units.</a:t>
            </a:r>
          </a:p>
          <a:p>
            <a:r>
              <a:rPr lang="en-US" b="0" i="0" u="none" strike="noStrike" baseline="0"/>
              <a:t>legal entities departments, and job roles in Oracle HCM.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3D85BA-08ED-7199-0B48-A97EF0DA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0094" y="6516865"/>
            <a:ext cx="93631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F28FB93-0A08-4E7D-8E63-9EFA29F1E093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1000"/>
          </a:p>
        </p:txBody>
      </p:sp>
      <p:pic>
        <p:nvPicPr>
          <p:cNvPr id="9" name="Picture 8" descr="HHKGKGKA red text on a white background">
            <a:extLst>
              <a:ext uri="{FF2B5EF4-FFF2-40B4-BE49-F238E27FC236}">
                <a16:creationId xmlns:a16="http://schemas.microsoft.com/office/drawing/2014/main" id="{DE71A997-4B82-D075-0612-1C32AB08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412" y="5727235"/>
            <a:ext cx="1023937" cy="53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1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68598-1E7B-3017-24A7-B424B5A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2" y="112535"/>
            <a:ext cx="9143538" cy="1066800"/>
          </a:xfrm>
        </p:spPr>
        <p:txBody>
          <a:bodyPr/>
          <a:lstStyle/>
          <a:p>
            <a:r>
              <a:rPr lang="en-US" b="1" dirty="0"/>
              <a:t>Job and Position Creation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D89B9-E455-3A8A-C6FF-EDBA8E0E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5" name="Content Placeholder 1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198F995C-F83C-8D8B-3E3C-1F01522DE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51" t="4122" r="30293" b="5194"/>
          <a:stretch/>
        </p:blipFill>
        <p:spPr>
          <a:xfrm>
            <a:off x="6620923" y="304800"/>
            <a:ext cx="5562600" cy="4079240"/>
          </a:xfrm>
        </p:spPr>
      </p:pic>
      <p:pic>
        <p:nvPicPr>
          <p:cNvPr id="19" name="Picture 1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8EFFAB40-FD7C-3FF9-CF0B-EE7080101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6" t="3308" r="24981" b="40010"/>
          <a:stretch/>
        </p:blipFill>
        <p:spPr>
          <a:xfrm>
            <a:off x="0" y="3230041"/>
            <a:ext cx="7878097" cy="3083094"/>
          </a:xfrm>
          <a:prstGeom prst="rect">
            <a:avLst/>
          </a:prstGeom>
        </p:spPr>
      </p:pic>
      <p:pic>
        <p:nvPicPr>
          <p:cNvPr id="21" name="Picture 2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99C18DF-AFEB-0161-6445-35DF5E6EB9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91" r="65929" b="53264"/>
          <a:stretch/>
        </p:blipFill>
        <p:spPr>
          <a:xfrm>
            <a:off x="4588886" y="286791"/>
            <a:ext cx="3390830" cy="292524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F920A1A-1EC6-92F4-4671-CA7FCCF70FEF}"/>
              </a:ext>
            </a:extLst>
          </p:cNvPr>
          <p:cNvSpPr txBox="1"/>
          <p:nvPr/>
        </p:nvSpPr>
        <p:spPr>
          <a:xfrm>
            <a:off x="10514012" y="2819400"/>
            <a:ext cx="609600" cy="374624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DA1054-D826-3874-6174-D5DFE0D0E0A9}"/>
              </a:ext>
            </a:extLst>
          </p:cNvPr>
          <p:cNvSpPr txBox="1"/>
          <p:nvPr/>
        </p:nvSpPr>
        <p:spPr>
          <a:xfrm>
            <a:off x="4418012" y="3853934"/>
            <a:ext cx="19050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E62225-37DD-7D29-456B-775123F9847C}"/>
              </a:ext>
            </a:extLst>
          </p:cNvPr>
          <p:cNvSpPr txBox="1"/>
          <p:nvPr/>
        </p:nvSpPr>
        <p:spPr>
          <a:xfrm>
            <a:off x="7389812" y="1164042"/>
            <a:ext cx="488285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3981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3971C-5E3B-A41C-EE60-4F440DE38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1" y="381000"/>
            <a:ext cx="9143538" cy="1066800"/>
          </a:xfrm>
        </p:spPr>
        <p:txBody>
          <a:bodyPr/>
          <a:lstStyle/>
          <a:p>
            <a:r>
              <a:rPr lang="en-US" b="1" dirty="0"/>
              <a:t>Job and Position Creation</a:t>
            </a:r>
            <a:br>
              <a:rPr lang="en-US" b="1" dirty="0"/>
            </a:br>
            <a:endParaRPr lang="en-US" dirty="0"/>
          </a:p>
        </p:txBody>
      </p:sp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9DEFE7E9-14FB-1831-033F-DADF2E679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2" r="30292" b="9317"/>
          <a:stretch/>
        </p:blipFill>
        <p:spPr>
          <a:xfrm>
            <a:off x="3579812" y="2835664"/>
            <a:ext cx="8644747" cy="356607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F4A5F-3569-549D-BF8F-50498089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3D433111-DD58-40BE-895C-B46A1D5110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98" r="51250" b="42442"/>
          <a:stretch/>
        </p:blipFill>
        <p:spPr>
          <a:xfrm>
            <a:off x="4581671" y="112535"/>
            <a:ext cx="7685989" cy="2723129"/>
          </a:xfrm>
          <a:prstGeom prst="rect">
            <a:avLst/>
          </a:prstGeom>
        </p:spPr>
      </p:pic>
      <p:pic>
        <p:nvPicPr>
          <p:cNvPr id="13" name="Picture 1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B57AF485-3E87-439D-7E20-9FF96161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34" r="70005" b="43326"/>
          <a:stretch/>
        </p:blipFill>
        <p:spPr>
          <a:xfrm>
            <a:off x="16253" y="1360635"/>
            <a:ext cx="5038916" cy="50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6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87CA-0F97-FAC9-79A7-AA7833B05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915" y="-228600"/>
            <a:ext cx="9143538" cy="1066800"/>
          </a:xfrm>
        </p:spPr>
        <p:txBody>
          <a:bodyPr/>
          <a:lstStyle/>
          <a:p>
            <a:r>
              <a:rPr lang="en-US" b="1" dirty="0"/>
              <a:t>Job and Position Creation</a:t>
            </a:r>
            <a:endParaRPr lang="en-US" dirty="0"/>
          </a:p>
        </p:txBody>
      </p:sp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8C5C024C-C640-0826-355E-3EFE04F37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061" r="51159" b="27866"/>
          <a:stretch/>
        </p:blipFill>
        <p:spPr>
          <a:xfrm>
            <a:off x="4418012" y="304800"/>
            <a:ext cx="4437736" cy="35814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0DFC06-83C4-6B90-9EC1-AC67BACC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D0C541F9-F311-0050-915D-05DC230FD8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1" r="51250" b="22214"/>
          <a:stretch/>
        </p:blipFill>
        <p:spPr>
          <a:xfrm>
            <a:off x="149257" y="847531"/>
            <a:ext cx="4246104" cy="3648269"/>
          </a:xfrm>
          <a:prstGeom prst="rect">
            <a:avLst/>
          </a:prstGeom>
        </p:spPr>
      </p:pic>
      <p:pic>
        <p:nvPicPr>
          <p:cNvPr id="11" name="Picture 10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145BE0E8-DE8D-E89F-D8C7-3BAA9C1D67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2" t="2223" r="51262" b="19980"/>
          <a:stretch/>
        </p:blipFill>
        <p:spPr>
          <a:xfrm>
            <a:off x="7710387" y="2133600"/>
            <a:ext cx="4329181" cy="3886200"/>
          </a:xfrm>
          <a:prstGeom prst="rect">
            <a:avLst/>
          </a:prstGeom>
        </p:spPr>
      </p:pic>
      <p:pic>
        <p:nvPicPr>
          <p:cNvPr id="13" name="Picture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34C0912-2EEE-9367-C94A-D076762D93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210" r="51250" b="43332"/>
          <a:stretch/>
        </p:blipFill>
        <p:spPr>
          <a:xfrm>
            <a:off x="2925043" y="3334633"/>
            <a:ext cx="4971888" cy="3124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B3F8BC-0D16-3F4B-07E9-C99604D94473}"/>
              </a:ext>
            </a:extLst>
          </p:cNvPr>
          <p:cNvSpPr txBox="1"/>
          <p:nvPr/>
        </p:nvSpPr>
        <p:spPr>
          <a:xfrm>
            <a:off x="8011605" y="688485"/>
            <a:ext cx="521207" cy="646331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1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9B45EF-FC57-87CA-9D02-5B3FA18D1343}"/>
              </a:ext>
            </a:extLst>
          </p:cNvPr>
          <p:cNvSpPr txBox="1"/>
          <p:nvPr/>
        </p:nvSpPr>
        <p:spPr>
          <a:xfrm>
            <a:off x="3732212" y="1529834"/>
            <a:ext cx="3048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4D8D35-9806-A392-D790-F83E6390DDC5}"/>
              </a:ext>
            </a:extLst>
          </p:cNvPr>
          <p:cNvSpPr txBox="1"/>
          <p:nvPr/>
        </p:nvSpPr>
        <p:spPr>
          <a:xfrm>
            <a:off x="11352212" y="2807067"/>
            <a:ext cx="5334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6F0359-30B8-7980-7127-9ECE7314825E}"/>
              </a:ext>
            </a:extLst>
          </p:cNvPr>
          <p:cNvSpPr txBox="1"/>
          <p:nvPr/>
        </p:nvSpPr>
        <p:spPr>
          <a:xfrm>
            <a:off x="7085012" y="4006334"/>
            <a:ext cx="602724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8271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AB052-F672-A27E-5874-2E8EF44F2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99" y="-228600"/>
            <a:ext cx="9143538" cy="1066800"/>
          </a:xfrm>
        </p:spPr>
        <p:txBody>
          <a:bodyPr/>
          <a:lstStyle/>
          <a:p>
            <a:r>
              <a:rPr lang="en-US" b="1" dirty="0"/>
              <a:t>Grade Creation</a:t>
            </a:r>
            <a:endParaRPr lang="en-US" dirty="0"/>
          </a:p>
        </p:txBody>
      </p:sp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952194A-C614-8146-0B0B-626BEC904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2" r="53478" b="44353"/>
          <a:stretch/>
        </p:blipFill>
        <p:spPr>
          <a:xfrm>
            <a:off x="2642686" y="321905"/>
            <a:ext cx="9319126" cy="251198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AEE8A-9C3C-CDCC-E2A8-1021CB07A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75B9EC37-CC23-EB23-0632-0A231AEB66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1" r="53126" b="45554"/>
          <a:stretch/>
        </p:blipFill>
        <p:spPr>
          <a:xfrm>
            <a:off x="0" y="2833888"/>
            <a:ext cx="5713412" cy="3505200"/>
          </a:xfrm>
          <a:prstGeom prst="rect">
            <a:avLst/>
          </a:prstGeom>
        </p:spPr>
      </p:pic>
      <p:pic>
        <p:nvPicPr>
          <p:cNvPr id="13" name="Picture 1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C9832CF5-390B-DB75-45E7-2B95BA7A48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21" r="53126" b="45554"/>
          <a:stretch/>
        </p:blipFill>
        <p:spPr>
          <a:xfrm>
            <a:off x="5713412" y="2768576"/>
            <a:ext cx="6066387" cy="35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6EBC-3EB5-0A34-851D-1243B8369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3688"/>
            <a:ext cx="9143538" cy="1066800"/>
          </a:xfrm>
        </p:spPr>
        <p:txBody>
          <a:bodyPr/>
          <a:lstStyle/>
          <a:p>
            <a:r>
              <a:rPr lang="en-US" b="1" dirty="0"/>
              <a:t>Payroll Creation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895691-9E00-14E5-D52A-DA73B263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1" name="Content Placeholder 10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4EBE2441-5234-D3BF-4F05-8832E7C26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09" t="4122" r="30292" b="9317"/>
          <a:stretch/>
        </p:blipFill>
        <p:spPr>
          <a:xfrm>
            <a:off x="4777093" y="229124"/>
            <a:ext cx="7411731" cy="3525864"/>
          </a:xfrm>
        </p:spPr>
      </p:pic>
      <p:pic>
        <p:nvPicPr>
          <p:cNvPr id="15" name="Picture 14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32EDE9F7-7A25-7334-CD6B-5A93A9339A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1" r="50265" b="47460"/>
          <a:stretch/>
        </p:blipFill>
        <p:spPr>
          <a:xfrm>
            <a:off x="6094412" y="3330590"/>
            <a:ext cx="6094413" cy="2968305"/>
          </a:xfrm>
          <a:prstGeom prst="rect">
            <a:avLst/>
          </a:prstGeom>
        </p:spPr>
      </p:pic>
      <p:pic>
        <p:nvPicPr>
          <p:cNvPr id="17" name="Picture 16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689CDA33-A610-5A39-CD67-84EA99D7FE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29" r="50265" b="47777"/>
          <a:stretch/>
        </p:blipFill>
        <p:spPr>
          <a:xfrm>
            <a:off x="0" y="1143000"/>
            <a:ext cx="6094412" cy="51558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E79A9D-2323-02FD-BFC3-610F87E8ABD0}"/>
              </a:ext>
            </a:extLst>
          </p:cNvPr>
          <p:cNvSpPr txBox="1"/>
          <p:nvPr/>
        </p:nvSpPr>
        <p:spPr>
          <a:xfrm>
            <a:off x="8456612" y="2743288"/>
            <a:ext cx="4572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3FB3A6-C941-9096-B661-90DEB5023175}"/>
              </a:ext>
            </a:extLst>
          </p:cNvPr>
          <p:cNvSpPr txBox="1"/>
          <p:nvPr/>
        </p:nvSpPr>
        <p:spPr>
          <a:xfrm>
            <a:off x="9141618" y="4971175"/>
            <a:ext cx="381794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427E87-4015-F70C-B4B0-4B4CD3858D3E}"/>
              </a:ext>
            </a:extLst>
          </p:cNvPr>
          <p:cNvSpPr txBox="1"/>
          <p:nvPr/>
        </p:nvSpPr>
        <p:spPr>
          <a:xfrm>
            <a:off x="4777094" y="2267582"/>
            <a:ext cx="555318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1489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6AA6-9D63-8C7E-EBFD-BFF3AACBC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788" y="-31820"/>
            <a:ext cx="9143538" cy="1066800"/>
          </a:xfrm>
        </p:spPr>
        <p:txBody>
          <a:bodyPr/>
          <a:lstStyle/>
          <a:p>
            <a:r>
              <a:rPr lang="en-US" b="1" dirty="0"/>
              <a:t>People Group Creation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91CF4-FE2F-6569-493D-AE4922B84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879BB3-DB2F-EA3B-B90F-9F7078E4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1" name="Content Placeholder 10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722752EE-830D-31F4-51A3-940CC1C2E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2" r="53478" b="42292"/>
          <a:stretch/>
        </p:blipFill>
        <p:spPr>
          <a:xfrm>
            <a:off x="6478315" y="304800"/>
            <a:ext cx="5174869" cy="3352800"/>
          </a:xfrm>
        </p:spPr>
      </p:pic>
      <p:pic>
        <p:nvPicPr>
          <p:cNvPr id="13" name="Picture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EAB88034-1D51-22C2-2A7F-6F374A6A1D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33" r="50265" b="33329"/>
          <a:stretch/>
        </p:blipFill>
        <p:spPr>
          <a:xfrm>
            <a:off x="0" y="1808462"/>
            <a:ext cx="6478315" cy="45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16EF-46E6-9AF8-6FFE-A4236AB8B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3543"/>
            <a:ext cx="9143538" cy="1066800"/>
          </a:xfrm>
        </p:spPr>
        <p:txBody>
          <a:bodyPr/>
          <a:lstStyle/>
          <a:p>
            <a:r>
              <a:rPr lang="en-US" b="1" dirty="0"/>
              <a:t>Location Creation</a:t>
            </a:r>
            <a:endParaRPr lang="en-US" dirty="0"/>
          </a:p>
        </p:txBody>
      </p:sp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174D79BE-0E86-4877-11E8-4BC65C472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7540" t="12365" r="30292" b="9317"/>
          <a:stretch/>
        </p:blipFill>
        <p:spPr>
          <a:xfrm>
            <a:off x="6856413" y="304800"/>
            <a:ext cx="5332412" cy="35052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9D8C6-A1B6-3C5D-F7D2-7A5F441B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8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4ABB24EA-E9DB-2830-467C-165F2436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2" r="37897" b="32217"/>
          <a:stretch/>
        </p:blipFill>
        <p:spPr>
          <a:xfrm>
            <a:off x="0" y="1237367"/>
            <a:ext cx="6856412" cy="5145265"/>
          </a:xfrm>
          <a:prstGeom prst="rect">
            <a:avLst/>
          </a:prstGeom>
        </p:spPr>
      </p:pic>
      <p:pic>
        <p:nvPicPr>
          <p:cNvPr id="13" name="Picture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E26CECCA-70D1-A522-B565-8C9D67EBC8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21" r="58743" b="44443"/>
          <a:stretch/>
        </p:blipFill>
        <p:spPr>
          <a:xfrm>
            <a:off x="6838914" y="2706863"/>
            <a:ext cx="5332412" cy="35814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32DB7C-736B-F13D-9BF9-C6958A3E4EC7}"/>
              </a:ext>
            </a:extLst>
          </p:cNvPr>
          <p:cNvSpPr txBox="1"/>
          <p:nvPr/>
        </p:nvSpPr>
        <p:spPr>
          <a:xfrm>
            <a:off x="9828212" y="1910834"/>
            <a:ext cx="5334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AA1927-1333-954F-CAC1-1B4E5B971634}"/>
              </a:ext>
            </a:extLst>
          </p:cNvPr>
          <p:cNvSpPr txBox="1"/>
          <p:nvPr/>
        </p:nvSpPr>
        <p:spPr>
          <a:xfrm>
            <a:off x="5865812" y="1910834"/>
            <a:ext cx="4572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BAC2FE-B946-8F0F-5D99-BB5BD270A802}"/>
              </a:ext>
            </a:extLst>
          </p:cNvPr>
          <p:cNvSpPr txBox="1"/>
          <p:nvPr/>
        </p:nvSpPr>
        <p:spPr>
          <a:xfrm>
            <a:off x="7161212" y="3282434"/>
            <a:ext cx="408431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6180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BA47D-854A-059E-89E6-9A52568AB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9BA30-6B25-7C72-2EB0-0D2156F50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99" y="-102326"/>
            <a:ext cx="9143538" cy="1066800"/>
          </a:xfrm>
        </p:spPr>
        <p:txBody>
          <a:bodyPr/>
          <a:lstStyle/>
          <a:p>
            <a:r>
              <a:rPr lang="en-US" b="1" dirty="0"/>
              <a:t>Workforce Planning and Reporting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719F5-ED2B-CCD9-4FE1-6083C23C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EC832B0-07DC-510A-0F1F-DAEBB53FC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1" r="51159" b="36110"/>
          <a:stretch/>
        </p:blipFill>
        <p:spPr>
          <a:xfrm>
            <a:off x="2285731" y="1129618"/>
            <a:ext cx="4505678" cy="4598762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334F2D-63C7-D451-B2B0-6AAF60AA6C32}"/>
              </a:ext>
            </a:extLst>
          </p:cNvPr>
          <p:cNvSpPr txBox="1"/>
          <p:nvPr/>
        </p:nvSpPr>
        <p:spPr>
          <a:xfrm>
            <a:off x="74612" y="1510099"/>
            <a:ext cx="2089011" cy="369331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Global HRMS Manager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People </a:t>
            </a:r>
          </a:p>
          <a:p>
            <a:r>
              <a:rPr lang="en-US" dirty="0"/>
              <a:t>Enter and Maintain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461D42-8DFB-F1FF-1DE1-E29331455EB1}"/>
              </a:ext>
            </a:extLst>
          </p:cNvPr>
          <p:cNvCxnSpPr/>
          <p:nvPr/>
        </p:nvCxnSpPr>
        <p:spPr>
          <a:xfrm>
            <a:off x="2817812" y="1510099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F2C96A-A899-4E5E-EC0C-BCDFEB036980}"/>
              </a:ext>
            </a:extLst>
          </p:cNvPr>
          <p:cNvCxnSpPr/>
          <p:nvPr/>
        </p:nvCxnSpPr>
        <p:spPr>
          <a:xfrm>
            <a:off x="2586535" y="1818497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325E54-62CB-5961-F714-F4C6CB941D75}"/>
              </a:ext>
            </a:extLst>
          </p:cNvPr>
          <p:cNvCxnSpPr/>
          <p:nvPr/>
        </p:nvCxnSpPr>
        <p:spPr>
          <a:xfrm>
            <a:off x="4575351" y="1388848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E3A322-50DF-5E54-08CD-CEC24806B2D3}"/>
              </a:ext>
            </a:extLst>
          </p:cNvPr>
          <p:cNvCxnSpPr>
            <a:cxnSpLocks/>
          </p:cNvCxnSpPr>
          <p:nvPr/>
        </p:nvCxnSpPr>
        <p:spPr>
          <a:xfrm>
            <a:off x="4127972" y="1723010"/>
            <a:ext cx="495092" cy="4643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934E75-D6AD-2065-51A2-9AB120750683}"/>
              </a:ext>
            </a:extLst>
          </p:cNvPr>
          <p:cNvCxnSpPr/>
          <p:nvPr/>
        </p:nvCxnSpPr>
        <p:spPr>
          <a:xfrm>
            <a:off x="4214534" y="2419833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469BE8-64F2-11F5-0654-9A1B09470B17}"/>
              </a:ext>
            </a:extLst>
          </p:cNvPr>
          <p:cNvCxnSpPr/>
          <p:nvPr/>
        </p:nvCxnSpPr>
        <p:spPr>
          <a:xfrm>
            <a:off x="5445529" y="2588433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54CEFF-4293-5835-C81B-5BE4ED8FABFC}"/>
              </a:ext>
            </a:extLst>
          </p:cNvPr>
          <p:cNvCxnSpPr/>
          <p:nvPr/>
        </p:nvCxnSpPr>
        <p:spPr>
          <a:xfrm>
            <a:off x="2162713" y="3362303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DD8EA9-921D-5D96-BB92-381CBA76F9CA}"/>
              </a:ext>
            </a:extLst>
          </p:cNvPr>
          <p:cNvCxnSpPr/>
          <p:nvPr/>
        </p:nvCxnSpPr>
        <p:spPr>
          <a:xfrm>
            <a:off x="3115628" y="3428999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27DFBA-692E-367B-CE5B-04B1035202BD}"/>
              </a:ext>
            </a:extLst>
          </p:cNvPr>
          <p:cNvCxnSpPr/>
          <p:nvPr/>
        </p:nvCxnSpPr>
        <p:spPr>
          <a:xfrm>
            <a:off x="2747960" y="3885905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7118E1-1BA6-8409-10CF-48341C9FDEEB}"/>
              </a:ext>
            </a:extLst>
          </p:cNvPr>
          <p:cNvCxnSpPr/>
          <p:nvPr/>
        </p:nvCxnSpPr>
        <p:spPr>
          <a:xfrm>
            <a:off x="4960206" y="3885906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96C32B-6774-A04E-1B9E-789677893732}"/>
              </a:ext>
            </a:extLst>
          </p:cNvPr>
          <p:cNvCxnSpPr/>
          <p:nvPr/>
        </p:nvCxnSpPr>
        <p:spPr>
          <a:xfrm>
            <a:off x="4962690" y="3631857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70B77A-0A61-E2C1-1B9C-5BAA133D16C4}"/>
              </a:ext>
            </a:extLst>
          </p:cNvPr>
          <p:cNvCxnSpPr/>
          <p:nvPr/>
        </p:nvCxnSpPr>
        <p:spPr>
          <a:xfrm>
            <a:off x="2549703" y="4797001"/>
            <a:ext cx="381000" cy="2425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EABB7EE2-8ED8-E6BA-EC27-07C9532B73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6" t="32057" r="53112" b="46540"/>
          <a:stretch/>
        </p:blipFill>
        <p:spPr>
          <a:xfrm>
            <a:off x="6780185" y="1129618"/>
            <a:ext cx="5408639" cy="2273460"/>
          </a:xfrm>
          <a:prstGeom prst="rect">
            <a:avLst/>
          </a:prstGeom>
        </p:spPr>
      </p:pic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F040F957-52BF-6B56-B0B3-5D6A7FF911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852" r="51250" b="46463"/>
          <a:stretch/>
        </p:blipFill>
        <p:spPr>
          <a:xfrm>
            <a:off x="6762609" y="3403078"/>
            <a:ext cx="5426216" cy="23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47E-2FCB-CE83-21DC-824186E8C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788" y="210506"/>
            <a:ext cx="9143538" cy="1066800"/>
          </a:xfrm>
        </p:spPr>
        <p:txBody>
          <a:bodyPr/>
          <a:lstStyle/>
          <a:p>
            <a:r>
              <a:rPr lang="en-US" b="1" dirty="0"/>
              <a:t>Workforce Planning and Reporting</a:t>
            </a:r>
            <a:br>
              <a:rPr lang="en-US" b="1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29EBE-0DD8-1D5D-8878-C3411BF93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1" name="Content Placeholder 10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E8153161-FA3E-E95A-2345-EF11091F8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060" r="51159" b="34049"/>
          <a:stretch/>
        </p:blipFill>
        <p:spPr>
          <a:xfrm>
            <a:off x="5835450" y="272144"/>
            <a:ext cx="6353373" cy="33528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E11916-8272-E725-0345-0D77DE174402}"/>
              </a:ext>
            </a:extLst>
          </p:cNvPr>
          <p:cNvSpPr txBox="1"/>
          <p:nvPr/>
        </p:nvSpPr>
        <p:spPr>
          <a:xfrm>
            <a:off x="303212" y="1093738"/>
            <a:ext cx="1676400" cy="2308324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Global HRMS Manager </a:t>
            </a:r>
          </a:p>
          <a:p>
            <a:endParaRPr lang="en-US" dirty="0"/>
          </a:p>
          <a:p>
            <a:r>
              <a:rPr lang="en-US" dirty="0"/>
              <a:t>People </a:t>
            </a:r>
          </a:p>
          <a:p>
            <a:r>
              <a:rPr lang="en-US" dirty="0"/>
              <a:t>Enter and Maintain </a:t>
            </a:r>
          </a:p>
          <a:p>
            <a:endParaRPr lang="en-US" dirty="0"/>
          </a:p>
          <a:p>
            <a:r>
              <a:rPr lang="en-US" b="1" dirty="0"/>
              <a:t>Assignment</a:t>
            </a:r>
            <a:r>
              <a:rPr lang="en-US" dirty="0"/>
              <a:t> </a:t>
            </a:r>
          </a:p>
        </p:txBody>
      </p:sp>
      <p:pic>
        <p:nvPicPr>
          <p:cNvPr id="17" name="Picture 1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B2DE6FC8-D64C-5004-755A-0B1DE0F1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3058" r="49376" b="32217"/>
          <a:stretch/>
        </p:blipFill>
        <p:spPr>
          <a:xfrm>
            <a:off x="1823334" y="767856"/>
            <a:ext cx="4117385" cy="2889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CB8EC8-C6F9-4017-7294-33D9BA9E3146}"/>
              </a:ext>
            </a:extLst>
          </p:cNvPr>
          <p:cNvSpPr txBox="1"/>
          <p:nvPr/>
        </p:nvSpPr>
        <p:spPr>
          <a:xfrm>
            <a:off x="7847012" y="1682234"/>
            <a:ext cx="5334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ar-EG" dirty="0"/>
              <a:t>1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EF875-A386-7C27-B504-23F7C090AC40}"/>
              </a:ext>
            </a:extLst>
          </p:cNvPr>
          <p:cNvSpPr txBox="1"/>
          <p:nvPr/>
        </p:nvSpPr>
        <p:spPr>
          <a:xfrm>
            <a:off x="5561012" y="2101334"/>
            <a:ext cx="167878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ar-EG" dirty="0"/>
              <a:t>2</a:t>
            </a:r>
            <a:endParaRPr lang="en-US" dirty="0"/>
          </a:p>
        </p:txBody>
      </p:sp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008F85A0-E9B5-CCE7-0FBA-DC83EC4E4E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" t="2223" r="48615" b="39984"/>
          <a:stretch/>
        </p:blipFill>
        <p:spPr>
          <a:xfrm>
            <a:off x="0" y="3657600"/>
            <a:ext cx="6024722" cy="266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01BEB4-6F39-A80E-2FE3-C93E095E088C}"/>
              </a:ext>
            </a:extLst>
          </p:cNvPr>
          <p:cNvSpPr txBox="1"/>
          <p:nvPr/>
        </p:nvSpPr>
        <p:spPr>
          <a:xfrm>
            <a:off x="3653426" y="3947972"/>
            <a:ext cx="4572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ar-EG" dirty="0"/>
              <a:t>3</a:t>
            </a:r>
            <a:endParaRPr lang="en-US" dirty="0"/>
          </a:p>
        </p:txBody>
      </p:sp>
      <p:pic>
        <p:nvPicPr>
          <p:cNvPr id="10" name="Picture 9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068407D-861C-80E8-FD36-5E1102AD61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3" t="3061" r="48739" b="31366"/>
          <a:stretch/>
        </p:blipFill>
        <p:spPr>
          <a:xfrm>
            <a:off x="5940719" y="3624944"/>
            <a:ext cx="6248105" cy="27355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C0AA6E-8556-0805-3D38-70C78FF91D9F}"/>
              </a:ext>
            </a:extLst>
          </p:cNvPr>
          <p:cNvSpPr txBox="1"/>
          <p:nvPr/>
        </p:nvSpPr>
        <p:spPr>
          <a:xfrm>
            <a:off x="11352212" y="4806435"/>
            <a:ext cx="585748" cy="375165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ar-EG" dirty="0"/>
              <a:t>4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F69D9C-204A-A7C9-A28D-11A049FDDFC9}"/>
              </a:ext>
            </a:extLst>
          </p:cNvPr>
          <p:cNvCxnSpPr/>
          <p:nvPr/>
        </p:nvCxnSpPr>
        <p:spPr>
          <a:xfrm>
            <a:off x="8304212" y="3161888"/>
            <a:ext cx="457200" cy="267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59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7326B-60C0-6B72-E683-2135B8434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45" y="-152400"/>
            <a:ext cx="9143538" cy="1066800"/>
          </a:xfrm>
        </p:spPr>
        <p:txBody>
          <a:bodyPr/>
          <a:lstStyle/>
          <a:p>
            <a:r>
              <a:rPr lang="en-US" b="1" dirty="0"/>
              <a:t>Workforce Planning and Reporting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632C0-B307-B620-131E-0CA7C86DC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1" name="Content Placeholder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5997FDCA-3A22-BA54-51E1-DCBC14B42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49" r="48841" b="31214"/>
          <a:stretch/>
        </p:blipFill>
        <p:spPr>
          <a:xfrm>
            <a:off x="-3175" y="810498"/>
            <a:ext cx="4421188" cy="322709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39EB94-2F59-B96D-FB15-734747845147}"/>
              </a:ext>
            </a:extLst>
          </p:cNvPr>
          <p:cNvSpPr txBox="1"/>
          <p:nvPr/>
        </p:nvSpPr>
        <p:spPr>
          <a:xfrm>
            <a:off x="3884612" y="2294206"/>
            <a:ext cx="381000" cy="38100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ar-EG" dirty="0"/>
              <a:t>5</a:t>
            </a:r>
            <a:endParaRPr lang="en-US" dirty="0"/>
          </a:p>
        </p:txBody>
      </p:sp>
      <p:pic>
        <p:nvPicPr>
          <p:cNvPr id="14" name="Picture 1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D138C043-5937-8341-97E0-FC3A00C910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2" r="49375" b="32217"/>
          <a:stretch/>
        </p:blipFill>
        <p:spPr>
          <a:xfrm>
            <a:off x="-34245" y="3245363"/>
            <a:ext cx="4452258" cy="31496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990228-C5D5-D145-B743-72AFA408D6C8}"/>
              </a:ext>
            </a:extLst>
          </p:cNvPr>
          <p:cNvSpPr txBox="1"/>
          <p:nvPr/>
        </p:nvSpPr>
        <p:spPr>
          <a:xfrm>
            <a:off x="8305800" y="2334037"/>
            <a:ext cx="303212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ar-EG" dirty="0"/>
              <a:t>6</a:t>
            </a:r>
            <a:endParaRPr lang="en-US" dirty="0"/>
          </a:p>
        </p:txBody>
      </p:sp>
      <p:pic>
        <p:nvPicPr>
          <p:cNvPr id="17" name="Picture 1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D9E711D9-FE35-2F0C-DA07-E97F63AD25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3" t="3321" r="34996" b="31106"/>
          <a:stretch/>
        </p:blipFill>
        <p:spPr>
          <a:xfrm>
            <a:off x="5865812" y="222813"/>
            <a:ext cx="6323011" cy="29343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0A50D1-83F9-B1EE-9CD5-DCDA449D934C}"/>
              </a:ext>
            </a:extLst>
          </p:cNvPr>
          <p:cNvSpPr txBox="1"/>
          <p:nvPr/>
        </p:nvSpPr>
        <p:spPr>
          <a:xfrm>
            <a:off x="379412" y="3557751"/>
            <a:ext cx="3048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ar-EG" dirty="0"/>
              <a:t>6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BA7269-DEC5-8686-3D9F-E82C8747F54B}"/>
              </a:ext>
            </a:extLst>
          </p:cNvPr>
          <p:cNvSpPr txBox="1"/>
          <p:nvPr/>
        </p:nvSpPr>
        <p:spPr>
          <a:xfrm>
            <a:off x="6094412" y="1150878"/>
            <a:ext cx="381000" cy="3731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ar-EG" dirty="0"/>
              <a:t>7</a:t>
            </a:r>
            <a:endParaRPr lang="en-US" dirty="0"/>
          </a:p>
        </p:txBody>
      </p:sp>
      <p:pic>
        <p:nvPicPr>
          <p:cNvPr id="26" name="Picture 25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5023AB84-2DF1-ABB6-11C7-C50532625C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88" t="13820" r="49374" b="32613"/>
          <a:stretch/>
        </p:blipFill>
        <p:spPr>
          <a:xfrm>
            <a:off x="4418013" y="3167917"/>
            <a:ext cx="7770811" cy="32270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ACFD7E6-DB70-8152-FC13-1BDBC49C1B00}"/>
              </a:ext>
            </a:extLst>
          </p:cNvPr>
          <p:cNvSpPr txBox="1"/>
          <p:nvPr/>
        </p:nvSpPr>
        <p:spPr>
          <a:xfrm>
            <a:off x="4557906" y="3927083"/>
            <a:ext cx="364172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ar-EG" dirty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0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Company Name: </a:t>
            </a:r>
            <a:r>
              <a:rPr lang="en-US" u="sng" dirty="0"/>
              <a:t>RSM</a:t>
            </a:r>
          </a:p>
          <a:p>
            <a:r>
              <a:rPr lang="en-US" dirty="0"/>
              <a:t>Industry: </a:t>
            </a:r>
            <a:r>
              <a:rPr lang="en-US" u="sng" dirty="0"/>
              <a:t>Automotive </a:t>
            </a:r>
          </a:p>
          <a:p>
            <a:r>
              <a:rPr lang="en-US" dirty="0"/>
              <a:t>Company Type: </a:t>
            </a:r>
            <a:r>
              <a:rPr lang="en-US" u="sng" dirty="0"/>
              <a:t>Partnership </a:t>
            </a:r>
          </a:p>
          <a:p>
            <a:r>
              <a:rPr lang="en-US" dirty="0"/>
              <a:t>NU. Of Divisions: </a:t>
            </a:r>
            <a:r>
              <a:rPr lang="en-US" u="sng" dirty="0"/>
              <a:t>7</a:t>
            </a:r>
          </a:p>
          <a:p>
            <a:r>
              <a:rPr lang="en-US" dirty="0"/>
              <a:t>Head Count: </a:t>
            </a:r>
            <a:r>
              <a:rPr lang="en-US" u="sng" dirty="0"/>
              <a:t>250:300 </a:t>
            </a:r>
          </a:p>
          <a:p>
            <a:r>
              <a:rPr lang="en-US" dirty="0"/>
              <a:t>Founded: </a:t>
            </a:r>
            <a:r>
              <a:rPr lang="en-US" u="sng" dirty="0"/>
              <a:t>2010</a:t>
            </a:r>
          </a:p>
          <a:p>
            <a:r>
              <a:rPr lang="en-US" dirty="0"/>
              <a:t>Location: </a:t>
            </a:r>
            <a:r>
              <a:rPr lang="en-US" u="sng" dirty="0"/>
              <a:t>Cairo, Egypt – Saudia Arabia </a:t>
            </a:r>
          </a:p>
          <a:p>
            <a:pPr marL="0" indent="0">
              <a:buNone/>
            </a:pPr>
            <a:endParaRPr lang="en-US" u="sng" dirty="0"/>
          </a:p>
          <a:p>
            <a:endParaRPr lang="en-US" u="sn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52AED-752E-DAC2-A7FF-A282CDBF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60F08-D0CA-9A02-63E5-4B34E8DA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 descr="HHKGKGKA red text on a white background">
            <a:extLst>
              <a:ext uri="{FF2B5EF4-FFF2-40B4-BE49-F238E27FC236}">
                <a16:creationId xmlns:a16="http://schemas.microsoft.com/office/drawing/2014/main" id="{7970A4CE-F213-92CF-24BA-142DF1477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412" y="5727235"/>
            <a:ext cx="1023937" cy="53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12911-97FC-8798-C32E-A4774403D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99" y="-163286"/>
            <a:ext cx="9143538" cy="1066800"/>
          </a:xfrm>
        </p:spPr>
        <p:txBody>
          <a:bodyPr/>
          <a:lstStyle/>
          <a:p>
            <a:r>
              <a:rPr lang="en-US" b="1" dirty="0"/>
              <a:t>Workforce Planning and Reporting</a:t>
            </a:r>
            <a:endParaRPr lang="en-US" dirty="0"/>
          </a:p>
        </p:txBody>
      </p:sp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2E6B2CB9-B573-7F1C-4804-D8D48D191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061" r="48841" b="31988"/>
          <a:stretch/>
        </p:blipFill>
        <p:spPr>
          <a:xfrm>
            <a:off x="2055812" y="886097"/>
            <a:ext cx="4505677" cy="326723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E258E-F4CF-ACB8-7365-54A0700EE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445B4-2290-A498-1BC4-CC700AC00912}"/>
              </a:ext>
            </a:extLst>
          </p:cNvPr>
          <p:cNvSpPr txBox="1"/>
          <p:nvPr/>
        </p:nvSpPr>
        <p:spPr>
          <a:xfrm>
            <a:off x="74612" y="903514"/>
            <a:ext cx="1981200" cy="646331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Supervisor Level </a:t>
            </a:r>
          </a:p>
          <a:p>
            <a:r>
              <a:rPr lang="en-US" dirty="0"/>
              <a:t>For </a:t>
            </a:r>
            <a:r>
              <a:rPr lang="en-US" b="1" dirty="0"/>
              <a:t>Hierarchy</a:t>
            </a:r>
          </a:p>
        </p:txBody>
      </p:sp>
      <p:pic>
        <p:nvPicPr>
          <p:cNvPr id="10" name="Picture 9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CFC5B8D2-9E30-D712-A78B-80AF12B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10" r="49375" b="32217"/>
          <a:stretch/>
        </p:blipFill>
        <p:spPr>
          <a:xfrm>
            <a:off x="6551190" y="301961"/>
            <a:ext cx="5637635" cy="38862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4CDF48-A6D2-17A9-B227-84A2A79027D9}"/>
              </a:ext>
            </a:extLst>
          </p:cNvPr>
          <p:cNvSpPr txBox="1"/>
          <p:nvPr/>
        </p:nvSpPr>
        <p:spPr>
          <a:xfrm>
            <a:off x="6780212" y="1752600"/>
            <a:ext cx="533400" cy="38100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2BD0F6-8A79-D25A-BC5B-336D244B71B3}"/>
              </a:ext>
            </a:extLst>
          </p:cNvPr>
          <p:cNvSpPr txBox="1"/>
          <p:nvPr/>
        </p:nvSpPr>
        <p:spPr>
          <a:xfrm>
            <a:off x="2284412" y="1872734"/>
            <a:ext cx="228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14" name="Picture 1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2153DC98-E6E4-6D62-5F30-9386D4B8A3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t="39607" r="49376" b="44325"/>
          <a:stretch/>
        </p:blipFill>
        <p:spPr>
          <a:xfrm>
            <a:off x="3732212" y="4267200"/>
            <a:ext cx="8295896" cy="205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724CD7-EBE0-333B-7E31-529A57E255CC}"/>
              </a:ext>
            </a:extLst>
          </p:cNvPr>
          <p:cNvSpPr txBox="1"/>
          <p:nvPr/>
        </p:nvSpPr>
        <p:spPr>
          <a:xfrm>
            <a:off x="4308650" y="5105400"/>
            <a:ext cx="304800" cy="646331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40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18901-3039-7772-60E7-D3C57D6A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2" y="304800"/>
            <a:ext cx="9143538" cy="4572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Talent</a:t>
            </a:r>
            <a:r>
              <a:rPr lang="en-US" sz="1800" b="1" i="0" u="none" strike="noStrike" baseline="0" dirty="0">
                <a:latin typeface="Calibri-Bold"/>
              </a:rPr>
              <a:t> </a:t>
            </a:r>
            <a:r>
              <a:rPr lang="en-US" b="1" dirty="0"/>
              <a:t>Management</a:t>
            </a:r>
            <a:r>
              <a:rPr lang="en-US" sz="1800" b="1" i="0" u="none" strike="noStrike" baseline="0" dirty="0">
                <a:latin typeface="Calibri-Bold"/>
              </a:rPr>
              <a:t> </a:t>
            </a:r>
            <a:r>
              <a:rPr lang="en-US" b="1" dirty="0"/>
              <a:t>Integration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:</a:t>
            </a:r>
            <a:endParaRPr lang="en-US" dirty="0"/>
          </a:p>
        </p:txBody>
      </p:sp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006D6F1D-E9C9-FF76-7662-58717CE57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470" t="5857" r="46521" b="5522"/>
          <a:stretch/>
        </p:blipFill>
        <p:spPr>
          <a:xfrm>
            <a:off x="5332412" y="344686"/>
            <a:ext cx="3581400" cy="350000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7E64A-837A-A663-79F2-BFCB39F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052AF0-8BFA-C73A-322F-2310C498BB8B}"/>
              </a:ext>
            </a:extLst>
          </p:cNvPr>
          <p:cNvSpPr txBox="1"/>
          <p:nvPr/>
        </p:nvSpPr>
        <p:spPr>
          <a:xfrm>
            <a:off x="6571795" y="2667000"/>
            <a:ext cx="4572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07DC0AC-F2B5-FE5B-2014-549194A203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37" r="25618" b="7767"/>
          <a:stretch/>
        </p:blipFill>
        <p:spPr>
          <a:xfrm>
            <a:off x="589" y="801886"/>
            <a:ext cx="5484813" cy="55227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5D4AA6-0B91-B374-95A8-245274A9C00E}"/>
              </a:ext>
            </a:extLst>
          </p:cNvPr>
          <p:cNvSpPr txBox="1"/>
          <p:nvPr/>
        </p:nvSpPr>
        <p:spPr>
          <a:xfrm>
            <a:off x="4418012" y="1644134"/>
            <a:ext cx="228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13" name="Picture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4E84D076-6968-69AD-A714-49C1862FCE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t="3334" r="45607" b="18867"/>
          <a:stretch/>
        </p:blipFill>
        <p:spPr>
          <a:xfrm>
            <a:off x="7237412" y="1828800"/>
            <a:ext cx="4951413" cy="4495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2DC844-324F-CA35-E687-0B6332D9253E}"/>
              </a:ext>
            </a:extLst>
          </p:cNvPr>
          <p:cNvSpPr txBox="1"/>
          <p:nvPr/>
        </p:nvSpPr>
        <p:spPr>
          <a:xfrm>
            <a:off x="7313612" y="2239583"/>
            <a:ext cx="3810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1808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9011D-E94F-23C4-7BA6-8796A0377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788" y="-76200"/>
            <a:ext cx="9143538" cy="1066800"/>
          </a:xfrm>
        </p:spPr>
        <p:txBody>
          <a:bodyPr/>
          <a:lstStyle/>
          <a:p>
            <a:r>
              <a:rPr lang="en-US" b="1" dirty="0"/>
              <a:t>Workforce Planning and Reporting</a:t>
            </a:r>
            <a:endParaRPr lang="en-US" dirty="0"/>
          </a:p>
        </p:txBody>
      </p:sp>
      <p:pic>
        <p:nvPicPr>
          <p:cNvPr id="7" name="Content Placeholder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EE2629F1-D546-3AF4-8032-0264D1587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1" r="46522" b="5195"/>
          <a:stretch/>
        </p:blipFill>
        <p:spPr>
          <a:xfrm>
            <a:off x="5942012" y="304800"/>
            <a:ext cx="3914518" cy="37338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24751-F428-D70B-3B7E-66105746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" name="Picture 8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26DE793F-3600-03FB-2693-706039F635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1" r="51250" b="16658"/>
          <a:stretch/>
        </p:blipFill>
        <p:spPr>
          <a:xfrm>
            <a:off x="4943" y="973181"/>
            <a:ext cx="3980204" cy="3675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B51182-CF42-A293-19C1-598C5B1210D1}"/>
              </a:ext>
            </a:extLst>
          </p:cNvPr>
          <p:cNvSpPr txBox="1"/>
          <p:nvPr/>
        </p:nvSpPr>
        <p:spPr>
          <a:xfrm>
            <a:off x="6094412" y="805934"/>
            <a:ext cx="228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0E7247-FBB1-C473-369D-AC34E4ABF8F9}"/>
              </a:ext>
            </a:extLst>
          </p:cNvPr>
          <p:cNvSpPr txBox="1"/>
          <p:nvPr/>
        </p:nvSpPr>
        <p:spPr>
          <a:xfrm>
            <a:off x="3351674" y="1371600"/>
            <a:ext cx="228138" cy="38100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5</a:t>
            </a:r>
          </a:p>
        </p:txBody>
      </p:sp>
      <p:pic>
        <p:nvPicPr>
          <p:cNvPr id="13" name="Picture 1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BC0DB506-8EEC-0CC8-F654-0701F246E4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21" r="45624" b="15546"/>
          <a:stretch/>
        </p:blipFill>
        <p:spPr>
          <a:xfrm>
            <a:off x="3059374" y="2941569"/>
            <a:ext cx="3808411" cy="3459231"/>
          </a:xfrm>
          <a:prstGeom prst="rect">
            <a:avLst/>
          </a:prstGeom>
        </p:spPr>
      </p:pic>
      <p:pic>
        <p:nvPicPr>
          <p:cNvPr id="15" name="Picture 1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80BBF8E-1421-91E3-7800-5D6A53D83D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433" r="51930" b="7766"/>
          <a:stretch/>
        </p:blipFill>
        <p:spPr>
          <a:xfrm>
            <a:off x="8532812" y="2576485"/>
            <a:ext cx="3579811" cy="3886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2C9C16-29AE-6CF2-7E99-5220391AE978}"/>
              </a:ext>
            </a:extLst>
          </p:cNvPr>
          <p:cNvSpPr txBox="1"/>
          <p:nvPr/>
        </p:nvSpPr>
        <p:spPr>
          <a:xfrm>
            <a:off x="3275012" y="3381619"/>
            <a:ext cx="3048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611938-812A-9E75-B571-44CEBC548494}"/>
              </a:ext>
            </a:extLst>
          </p:cNvPr>
          <p:cNvSpPr txBox="1"/>
          <p:nvPr/>
        </p:nvSpPr>
        <p:spPr>
          <a:xfrm>
            <a:off x="8532812" y="3091934"/>
            <a:ext cx="3810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33076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F8AE-9BA5-CC0C-DD65-5742CECB3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99" y="193089"/>
            <a:ext cx="9143538" cy="1066800"/>
          </a:xfrm>
        </p:spPr>
        <p:txBody>
          <a:bodyPr/>
          <a:lstStyle/>
          <a:p>
            <a:r>
              <a:rPr lang="en-US" b="1" dirty="0"/>
              <a:t>Workforce Planning and Reporting</a:t>
            </a:r>
            <a:br>
              <a:rPr lang="en-US" b="1" dirty="0"/>
            </a:br>
            <a:endParaRPr lang="en-US" dirty="0"/>
          </a:p>
        </p:txBody>
      </p:sp>
      <p:pic>
        <p:nvPicPr>
          <p:cNvPr id="7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8ECE72B-05FC-C837-43F5-2BE6E8032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22" r="37248" b="19622"/>
          <a:stretch/>
        </p:blipFill>
        <p:spPr>
          <a:xfrm>
            <a:off x="0" y="726488"/>
            <a:ext cx="4491951" cy="559811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D64BE6-C272-40D6-7942-63DAC7E2C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03AA06-B6C8-288C-79A9-19511C4DCE64}"/>
              </a:ext>
            </a:extLst>
          </p:cNvPr>
          <p:cNvSpPr txBox="1"/>
          <p:nvPr/>
        </p:nvSpPr>
        <p:spPr>
          <a:xfrm>
            <a:off x="4062182" y="1153552"/>
            <a:ext cx="203430" cy="646331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1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E675A-3A6F-59BA-075F-F508D6682A57}"/>
              </a:ext>
            </a:extLst>
          </p:cNvPr>
          <p:cNvSpPr txBox="1"/>
          <p:nvPr/>
        </p:nvSpPr>
        <p:spPr>
          <a:xfrm>
            <a:off x="7999412" y="1459468"/>
            <a:ext cx="534988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endParaRPr lang="en-US" dirty="0"/>
          </a:p>
        </p:txBody>
      </p:sp>
      <p:pic>
        <p:nvPicPr>
          <p:cNvPr id="13" name="Picture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CA95B090-CCBE-9874-4522-DA6831EE5D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32" r="59377" b="24438"/>
          <a:stretch/>
        </p:blipFill>
        <p:spPr>
          <a:xfrm>
            <a:off x="4491951" y="762000"/>
            <a:ext cx="4265613" cy="5598111"/>
          </a:xfrm>
          <a:prstGeom prst="rect">
            <a:avLst/>
          </a:prstGeom>
        </p:spPr>
      </p:pic>
      <p:pic>
        <p:nvPicPr>
          <p:cNvPr id="15" name="Picture 1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EAB5FD4F-BECD-6F6E-C8C3-C6B8DF24F6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3" t="6650" r="45422" b="26665"/>
          <a:stretch/>
        </p:blipFill>
        <p:spPr>
          <a:xfrm>
            <a:off x="8455023" y="533402"/>
            <a:ext cx="3733801" cy="58267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B05D9A-618E-39AE-E4DB-F2CD2E9BFF6C}"/>
              </a:ext>
            </a:extLst>
          </p:cNvPr>
          <p:cNvSpPr txBox="1"/>
          <p:nvPr/>
        </p:nvSpPr>
        <p:spPr>
          <a:xfrm>
            <a:off x="7313612" y="1529834"/>
            <a:ext cx="256031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442ED-4F80-1050-9E35-026CCE8D90D5}"/>
              </a:ext>
            </a:extLst>
          </p:cNvPr>
          <p:cNvSpPr txBox="1"/>
          <p:nvPr/>
        </p:nvSpPr>
        <p:spPr>
          <a:xfrm>
            <a:off x="9828212" y="1151534"/>
            <a:ext cx="381000" cy="37829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9938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43C7-23B2-6738-04D1-14E92DF1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03"/>
            <a:ext cx="9675350" cy="886097"/>
          </a:xfrm>
        </p:spPr>
        <p:txBody>
          <a:bodyPr/>
          <a:lstStyle/>
          <a:p>
            <a:r>
              <a:rPr lang="en-US" b="1" dirty="0"/>
              <a:t>Workforce Planning and Reporting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88651-A626-149C-21D6-38D2E638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1" name="Content Placeholder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D0CED20A-042D-DF47-00CB-723915382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470" t="4121" r="49999" b="23744"/>
          <a:stretch/>
        </p:blipFill>
        <p:spPr>
          <a:xfrm>
            <a:off x="6007543" y="304800"/>
            <a:ext cx="6181282" cy="3048000"/>
          </a:xfrm>
        </p:spPr>
      </p:pic>
      <p:pic>
        <p:nvPicPr>
          <p:cNvPr id="13" name="Picture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9769D95F-9A9D-8C73-1D88-00196384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1" t="3321" r="49374" b="24437"/>
          <a:stretch/>
        </p:blipFill>
        <p:spPr>
          <a:xfrm>
            <a:off x="0" y="914399"/>
            <a:ext cx="6007543" cy="5486401"/>
          </a:xfrm>
          <a:prstGeom prst="rect">
            <a:avLst/>
          </a:prstGeom>
        </p:spPr>
      </p:pic>
      <p:pic>
        <p:nvPicPr>
          <p:cNvPr id="17" name="Picture 1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51CA88CD-8993-7A48-9162-33C9A83052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21" r="49287" b="24438"/>
          <a:stretch/>
        </p:blipFill>
        <p:spPr>
          <a:xfrm>
            <a:off x="6007543" y="3124199"/>
            <a:ext cx="6181283" cy="3194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C7EDB4-CA2F-5DFE-B429-F90EBD137BC6}"/>
              </a:ext>
            </a:extLst>
          </p:cNvPr>
          <p:cNvSpPr txBox="1"/>
          <p:nvPr/>
        </p:nvSpPr>
        <p:spPr>
          <a:xfrm>
            <a:off x="7694612" y="653533"/>
            <a:ext cx="4572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1C9E59-A6A5-F0BE-7896-BF399B273C50}"/>
              </a:ext>
            </a:extLst>
          </p:cNvPr>
          <p:cNvSpPr txBox="1"/>
          <p:nvPr/>
        </p:nvSpPr>
        <p:spPr>
          <a:xfrm>
            <a:off x="4722812" y="1782382"/>
            <a:ext cx="4572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F7F5B5-488F-193B-05C4-7DFC6DAF7136}"/>
              </a:ext>
            </a:extLst>
          </p:cNvPr>
          <p:cNvSpPr txBox="1"/>
          <p:nvPr/>
        </p:nvSpPr>
        <p:spPr>
          <a:xfrm>
            <a:off x="11123612" y="5029200"/>
            <a:ext cx="3810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6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086BAF-628E-DD13-8D0A-2831D7906C46}"/>
              </a:ext>
            </a:extLst>
          </p:cNvPr>
          <p:cNvCxnSpPr/>
          <p:nvPr/>
        </p:nvCxnSpPr>
        <p:spPr>
          <a:xfrm>
            <a:off x="8778048" y="3429000"/>
            <a:ext cx="22860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0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6C845-D271-7CD8-4952-C80F0277D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A743C228-1DB4-D924-1844-CD1B38FDF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212" y="2057400"/>
            <a:ext cx="4972358" cy="2590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23650-E648-E1B8-AB88-3085EFC2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1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612" y="0"/>
            <a:ext cx="9143538" cy="1066800"/>
          </a:xfrm>
        </p:spPr>
        <p:txBody>
          <a:bodyPr/>
          <a:lstStyle/>
          <a:p>
            <a:r>
              <a:rPr lang="en-US" b="1" i="0" u="none" strike="noStrike" baseline="0" dirty="0">
                <a:latin typeface="Calibri-Bold"/>
              </a:rPr>
              <a:t>Enterprise</a:t>
            </a:r>
            <a:r>
              <a:rPr lang="en-US" sz="1800" b="1" i="0" u="none" strike="noStrike" baseline="0" dirty="0">
                <a:latin typeface="Calibri-Bold"/>
              </a:rPr>
              <a:t> </a:t>
            </a:r>
            <a:r>
              <a:rPr lang="en-US" b="1" dirty="0">
                <a:latin typeface="Calibri-Bold"/>
              </a:rPr>
              <a:t>Structure Setup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ECFE76-2260-32FD-16EA-86B095C7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628B2B-8DD3-C0BB-470E-9161DE7557D8}"/>
              </a:ext>
            </a:extLst>
          </p:cNvPr>
          <p:cNvSpPr txBox="1"/>
          <p:nvPr/>
        </p:nvSpPr>
        <p:spPr>
          <a:xfrm>
            <a:off x="193240" y="2270383"/>
            <a:ext cx="4345330" cy="1604285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pPr algn="l" rtl="0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Will Start with HR Core and specifically with Work Structure.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15000"/>
              </a:lnSpc>
              <a:spcAft>
                <a:spcPts val="10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Content Placeholder 13" descr="A computer screen with a window&#10;&#10;Description automatically generated">
            <a:extLst>
              <a:ext uri="{FF2B5EF4-FFF2-40B4-BE49-F238E27FC236}">
                <a16:creationId xmlns:a16="http://schemas.microsoft.com/office/drawing/2014/main" id="{1C9FDCD1-B95B-0D7B-09D6-F6F8AEBA0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-384" t="1643" r="590" b="11674"/>
          <a:stretch/>
        </p:blipFill>
        <p:spPr>
          <a:xfrm>
            <a:off x="4568825" y="381000"/>
            <a:ext cx="7620000" cy="5920776"/>
          </a:xfrm>
        </p:spPr>
      </p:pic>
    </p:spTree>
    <p:extLst>
      <p:ext uri="{BB962C8B-B14F-4D97-AF65-F5344CB8AC3E}">
        <p14:creationId xmlns:p14="http://schemas.microsoft.com/office/powerpoint/2010/main" val="125586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298" y="-70010"/>
            <a:ext cx="9143538" cy="1066800"/>
          </a:xfrm>
        </p:spPr>
        <p:txBody>
          <a:bodyPr/>
          <a:lstStyle/>
          <a:p>
            <a:r>
              <a:rPr lang="en-US" b="1" i="0" u="none" strike="noStrike" baseline="0" dirty="0">
                <a:latin typeface="Calibri-Bold"/>
              </a:rPr>
              <a:t>Enterprise</a:t>
            </a:r>
            <a:r>
              <a:rPr lang="en-US" sz="1800" b="1" i="0" u="none" strike="noStrike" baseline="0" dirty="0">
                <a:latin typeface="Calibri-Bold"/>
              </a:rPr>
              <a:t> </a:t>
            </a:r>
            <a:r>
              <a:rPr lang="en-US" b="1" dirty="0">
                <a:latin typeface="Calibri-Bold"/>
              </a:rPr>
              <a:t>Structure Setup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7012" y="1384998"/>
            <a:ext cx="3276136" cy="4711002"/>
          </a:xfrm>
        </p:spPr>
        <p:txBody>
          <a:bodyPr>
            <a:normAutofit fontScale="85000" lnSpcReduction="10000"/>
          </a:bodyPr>
          <a:lstStyle/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Configure a business Group or Company on a system we Should first Create their 6 Key Flex fields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Grade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Job 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Position 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Competence 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Cost allocation 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People Group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8C75B-7A1F-CFEC-BC36-8FD75890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 descr="A computer screen shot of a computer screen">
            <a:extLst>
              <a:ext uri="{FF2B5EF4-FFF2-40B4-BE49-F238E27FC236}">
                <a16:creationId xmlns:a16="http://schemas.microsoft.com/office/drawing/2014/main" id="{12A13F42-B8E2-4161-D543-DC0FA8A5C7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" t="1115" r="618" b="3836"/>
          <a:stretch/>
        </p:blipFill>
        <p:spPr>
          <a:xfrm>
            <a:off x="4494212" y="381000"/>
            <a:ext cx="768531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4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612" y="609600"/>
            <a:ext cx="10591802" cy="11430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Enterprise Structure Setup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A0C1D-B2CE-D0F5-41A8-EE6E92A4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8" name="Content Placeholder 17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97C68A11-5CF3-A3FB-DCB7-DD9C6C6A4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3031" r="51076" b="39708"/>
          <a:stretch/>
        </p:blipFill>
        <p:spPr>
          <a:xfrm>
            <a:off x="8248371" y="282190"/>
            <a:ext cx="3963987" cy="3733801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6121E4-BDF5-5343-1D0C-F9D8A9AF8620}"/>
              </a:ext>
            </a:extLst>
          </p:cNvPr>
          <p:cNvSpPr txBox="1"/>
          <p:nvPr/>
        </p:nvSpPr>
        <p:spPr>
          <a:xfrm>
            <a:off x="303212" y="1075177"/>
            <a:ext cx="2971800" cy="486004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pPr algn="l" rtl="0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Create the 6 Key Flex Ifield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System Administrator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Flex field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Segment</a:t>
            </a: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l" rtl="0">
              <a:lnSpc>
                <a:spcPct val="115000"/>
              </a:lnSpc>
              <a:spcAft>
                <a:spcPts val="10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Content Placeholder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BE782AB4-CBF2-7DE0-9BBE-23E01C45D9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584" t="3564" r="48441" b="41195"/>
          <a:stretch/>
        </p:blipFill>
        <p:spPr>
          <a:xfrm>
            <a:off x="3348692" y="889648"/>
            <a:ext cx="4841245" cy="3126343"/>
          </a:xfrm>
          <a:prstGeom prst="rect">
            <a:avLst/>
          </a:prstGeom>
        </p:spPr>
      </p:pic>
      <p:pic>
        <p:nvPicPr>
          <p:cNvPr id="20" name="Picture 19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5F23D045-D402-8779-0DBF-FF281F3474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5" t="3079" r="48723" b="37806"/>
          <a:stretch/>
        </p:blipFill>
        <p:spPr>
          <a:xfrm>
            <a:off x="3528820" y="3886200"/>
            <a:ext cx="7086599" cy="2514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01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94" y="-152400"/>
            <a:ext cx="9143538" cy="1066800"/>
          </a:xfrm>
        </p:spPr>
        <p:txBody>
          <a:bodyPr/>
          <a:lstStyle/>
          <a:p>
            <a:r>
              <a:rPr lang="en-US" b="1" dirty="0"/>
              <a:t>Enterprise Structure Setup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914400"/>
            <a:ext cx="5332412" cy="4688065"/>
          </a:xfrm>
        </p:spPr>
        <p:txBody>
          <a:bodyPr/>
          <a:lstStyle/>
          <a:p>
            <a:r>
              <a:rPr lang="en-US" dirty="0"/>
              <a:t>Job Flex field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21FF6-0B57-4403-89F4-0A05106A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5D131056-1F0F-8DFE-E4D1-5E2C0D4ADB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89" r="48563" b="42295"/>
          <a:stretch/>
        </p:blipFill>
        <p:spPr>
          <a:xfrm>
            <a:off x="5943553" y="3891041"/>
            <a:ext cx="6234977" cy="2433560"/>
          </a:xfrm>
          <a:prstGeom prst="rect">
            <a:avLst/>
          </a:prstGeom>
        </p:spPr>
      </p:pic>
      <p:pic>
        <p:nvPicPr>
          <p:cNvPr id="10" name="Picture 9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0A9EBBC8-F35B-5F0B-1EF9-36E06C7248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t="4274" r="48309" b="39407"/>
          <a:stretch/>
        </p:blipFill>
        <p:spPr>
          <a:xfrm>
            <a:off x="-29858" y="1453226"/>
            <a:ext cx="6062145" cy="4795174"/>
          </a:xfrm>
          <a:prstGeom prst="rect">
            <a:avLst/>
          </a:prstGeom>
        </p:spPr>
      </p:pic>
      <p:pic>
        <p:nvPicPr>
          <p:cNvPr id="14" name="Picture 13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1AD7D6D2-16D8-B54B-97CA-150C7DCA3E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22" r="50486" b="39679"/>
          <a:stretch/>
        </p:blipFill>
        <p:spPr>
          <a:xfrm>
            <a:off x="5934162" y="112535"/>
            <a:ext cx="6244369" cy="377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4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720" y="-39356"/>
            <a:ext cx="9143538" cy="1066800"/>
          </a:xfrm>
        </p:spPr>
        <p:txBody>
          <a:bodyPr/>
          <a:lstStyle/>
          <a:p>
            <a:r>
              <a:rPr lang="en-US" b="1" dirty="0"/>
              <a:t>Enterprise Structure Setup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0812" y="1295909"/>
            <a:ext cx="3580936" cy="532891"/>
          </a:xfrm>
        </p:spPr>
        <p:txBody>
          <a:bodyPr/>
          <a:lstStyle/>
          <a:p>
            <a:r>
              <a:rPr lang="en-US" dirty="0"/>
              <a:t>Grade Flex field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25306-4F7F-B39F-B238-204D2B4C5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2" name="Picture 21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0D21D949-223F-54D9-C695-1EFF645F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28" r="50265" b="38888"/>
          <a:stretch/>
        </p:blipFill>
        <p:spPr>
          <a:xfrm>
            <a:off x="5926984" y="304800"/>
            <a:ext cx="6261842" cy="3814682"/>
          </a:xfrm>
          <a:prstGeom prst="rect">
            <a:avLst/>
          </a:prstGeom>
        </p:spPr>
      </p:pic>
      <p:pic>
        <p:nvPicPr>
          <p:cNvPr id="24" name="Picture 2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B7831BB7-24FE-6DB2-5D60-6B9A0D7592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52" r="48749" b="38873"/>
          <a:stretch/>
        </p:blipFill>
        <p:spPr>
          <a:xfrm>
            <a:off x="5904375" y="4119482"/>
            <a:ext cx="6261842" cy="2130683"/>
          </a:xfrm>
          <a:prstGeom prst="rect">
            <a:avLst/>
          </a:prstGeom>
        </p:spPr>
      </p:pic>
      <p:pic>
        <p:nvPicPr>
          <p:cNvPr id="26" name="Picture 25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32BC5751-C9E8-8AF2-546F-0C1B885514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21" r="48749" b="37774"/>
          <a:stretch/>
        </p:blipFill>
        <p:spPr>
          <a:xfrm>
            <a:off x="0" y="1676400"/>
            <a:ext cx="5926983" cy="457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3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3538" cy="1066800"/>
          </a:xfrm>
        </p:spPr>
        <p:txBody>
          <a:bodyPr/>
          <a:lstStyle/>
          <a:p>
            <a:r>
              <a:rPr lang="en-US" b="1" dirty="0"/>
              <a:t>Enterprise Structure Setup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94A42F-6599-6814-C6AE-3F8744C25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3350" r="50668" b="39670"/>
          <a:stretch/>
        </p:blipFill>
        <p:spPr>
          <a:xfrm>
            <a:off x="5180014" y="304800"/>
            <a:ext cx="7008812" cy="33528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7FCD0-92DA-813F-557A-3B97B548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C12967-B38E-2D2C-98D3-D706530FFC54}"/>
              </a:ext>
            </a:extLst>
          </p:cNvPr>
          <p:cNvSpPr txBox="1"/>
          <p:nvPr/>
        </p:nvSpPr>
        <p:spPr>
          <a:xfrm>
            <a:off x="150812" y="1065963"/>
            <a:ext cx="26670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pPr algn="r"/>
            <a:r>
              <a:rPr lang="en-US" dirty="0"/>
              <a:t>Competence  Flex field </a:t>
            </a:r>
          </a:p>
        </p:txBody>
      </p:sp>
      <p:pic>
        <p:nvPicPr>
          <p:cNvPr id="10" name="Picture 9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B522260F-E1B9-A089-AF60-21584632BB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8749" b="38886"/>
          <a:stretch/>
        </p:blipFill>
        <p:spPr>
          <a:xfrm>
            <a:off x="-20009" y="1435295"/>
            <a:ext cx="5200022" cy="4813104"/>
          </a:xfrm>
          <a:prstGeom prst="rect">
            <a:avLst/>
          </a:prstGeom>
        </p:spPr>
      </p:pic>
      <p:pic>
        <p:nvPicPr>
          <p:cNvPr id="16" name="Picture 15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82FDD22C-9348-1B0F-FF20-A20AD37F579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8749" b="37775"/>
          <a:stretch/>
        </p:blipFill>
        <p:spPr>
          <a:xfrm>
            <a:off x="5151628" y="3657601"/>
            <a:ext cx="7008811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1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oject planning overview presentat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98000"/>
              </a:schemeClr>
            </a:duotone>
          </a:blip>
          <a:tile tx="0" ty="0" sx="100000" sy="100000" flip="none" algn="ctr"/>
        </a:blipFill>
      </a:bgFillStyleLst>
    </a:fmtScheme>
  </a:themeElements>
  <a:objectDefaults>
    <a:spDef>
      <a:spPr>
        <a:solidFill>
          <a:schemeClr val="accent1">
            <a:lumMod val="50000"/>
          </a:schemeClr>
        </a:solidFill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1">
              <a:lumMod val="20000"/>
              <a:lumOff val="80000"/>
            </a:schemeClr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project planning overview presentation.potx" id="{0D6D6775-FC9F-484B-A889-C0FCD86449E3}" vid="{CBE6795F-D548-4056-89FC-5BC618C494F3}"/>
    </a:ext>
  </a:extLst>
</a:theme>
</file>

<file path=ppt/theme/theme2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project planning overview presentation</Template>
  <TotalTime>1243</TotalTime>
  <Words>433</Words>
  <Application>Microsoft Office PowerPoint</Application>
  <PresentationFormat>Custom</PresentationFormat>
  <Paragraphs>198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Calibri-Bold</vt:lpstr>
      <vt:lpstr>Symbol</vt:lpstr>
      <vt:lpstr>Tahoma</vt:lpstr>
      <vt:lpstr>Wingdings</vt:lpstr>
      <vt:lpstr>Project planning overview presentation</vt:lpstr>
      <vt:lpstr>Oracle HCM NEXT05 _ CAI1_ERP3_M1e</vt:lpstr>
      <vt:lpstr>Project Goals</vt:lpstr>
      <vt:lpstr>Description</vt:lpstr>
      <vt:lpstr>Enterprise Structure Setup</vt:lpstr>
      <vt:lpstr>Enterprise Structure Setup</vt:lpstr>
      <vt:lpstr> Enterprise Structure Setup  </vt:lpstr>
      <vt:lpstr>Enterprise Structure Setup</vt:lpstr>
      <vt:lpstr>Enterprise Structure Setup</vt:lpstr>
      <vt:lpstr>Enterprise Structure Setup</vt:lpstr>
      <vt:lpstr>Enterprise Structure Setup</vt:lpstr>
      <vt:lpstr>Enterprise Structure Setup</vt:lpstr>
      <vt:lpstr>Enterprise Structure Setup</vt:lpstr>
      <vt:lpstr>Enterprise Structure Setup</vt:lpstr>
      <vt:lpstr>PowerPoint Presentation</vt:lpstr>
      <vt:lpstr>PowerPoint Presentation</vt:lpstr>
      <vt:lpstr>PowerPoint Presentation</vt:lpstr>
      <vt:lpstr>PowerPoint Presentation</vt:lpstr>
      <vt:lpstr>Job and Position Management</vt:lpstr>
      <vt:lpstr>Job and Position Management</vt:lpstr>
      <vt:lpstr>Job and Position Creation</vt:lpstr>
      <vt:lpstr>Job and Position Creation </vt:lpstr>
      <vt:lpstr>Job and Position Creation</vt:lpstr>
      <vt:lpstr>Grade Creation</vt:lpstr>
      <vt:lpstr>Payroll Creation</vt:lpstr>
      <vt:lpstr>People Group Creation</vt:lpstr>
      <vt:lpstr>Location Creation</vt:lpstr>
      <vt:lpstr>Workforce Planning and Reporting</vt:lpstr>
      <vt:lpstr>Workforce Planning and Reporting </vt:lpstr>
      <vt:lpstr>Workforce Planning and Reporting</vt:lpstr>
      <vt:lpstr>Workforce Planning and Reporting</vt:lpstr>
      <vt:lpstr>Talent Management Integration:</vt:lpstr>
      <vt:lpstr>Workforce Planning and Reporting</vt:lpstr>
      <vt:lpstr>Workforce Planning and Reporting </vt:lpstr>
      <vt:lpstr>Workforce Planning and Reporting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HCM NEXT05 _ CAI1_ERP3_M1e</dc:title>
  <dc:creator>samia181176@fcom.bu.edu.eg</dc:creator>
  <cp:lastModifiedBy>DELL</cp:lastModifiedBy>
  <cp:revision>2</cp:revision>
  <dcterms:created xsi:type="dcterms:W3CDTF">2024-10-12T11:28:09Z</dcterms:created>
  <dcterms:modified xsi:type="dcterms:W3CDTF">2024-11-22T18:15:56Z</dcterms:modified>
</cp:coreProperties>
</file>